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9"/>
  </p:notesMasterIdLst>
  <p:handoutMasterIdLst>
    <p:handoutMasterId r:id="rId50"/>
  </p:handoutMasterIdLst>
  <p:sldIdLst>
    <p:sldId id="256" r:id="rId2"/>
    <p:sldId id="512" r:id="rId3"/>
    <p:sldId id="528" r:id="rId4"/>
    <p:sldId id="529" r:id="rId5"/>
    <p:sldId id="530" r:id="rId6"/>
    <p:sldId id="531" r:id="rId7"/>
    <p:sldId id="532" r:id="rId8"/>
    <p:sldId id="533" r:id="rId9"/>
    <p:sldId id="496" r:id="rId10"/>
    <p:sldId id="495" r:id="rId11"/>
    <p:sldId id="535" r:id="rId12"/>
    <p:sldId id="494" r:id="rId13"/>
    <p:sldId id="504" r:id="rId14"/>
    <p:sldId id="534" r:id="rId15"/>
    <p:sldId id="523" r:id="rId16"/>
    <p:sldId id="514" r:id="rId17"/>
    <p:sldId id="524" r:id="rId18"/>
    <p:sldId id="525" r:id="rId19"/>
    <p:sldId id="536" r:id="rId20"/>
    <p:sldId id="361" r:id="rId21"/>
    <p:sldId id="515" r:id="rId22"/>
    <p:sldId id="517" r:id="rId23"/>
    <p:sldId id="516" r:id="rId24"/>
    <p:sldId id="403" r:id="rId25"/>
    <p:sldId id="537" r:id="rId26"/>
    <p:sldId id="520" r:id="rId27"/>
    <p:sldId id="446" r:id="rId28"/>
    <p:sldId id="526" r:id="rId29"/>
    <p:sldId id="463" r:id="rId30"/>
    <p:sldId id="464" r:id="rId31"/>
    <p:sldId id="465" r:id="rId32"/>
    <p:sldId id="468" r:id="rId33"/>
    <p:sldId id="469" r:id="rId34"/>
    <p:sldId id="470" r:id="rId35"/>
    <p:sldId id="471" r:id="rId36"/>
    <p:sldId id="472" r:id="rId37"/>
    <p:sldId id="461" r:id="rId38"/>
    <p:sldId id="538" r:id="rId39"/>
    <p:sldId id="332" r:id="rId40"/>
    <p:sldId id="539" r:id="rId41"/>
    <p:sldId id="359" r:id="rId42"/>
    <p:sldId id="540" r:id="rId43"/>
    <p:sldId id="542" r:id="rId44"/>
    <p:sldId id="541" r:id="rId45"/>
    <p:sldId id="543" r:id="rId46"/>
    <p:sldId id="270" r:id="rId47"/>
    <p:sldId id="401" r:id="rId4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FAD3"/>
    <a:srgbClr val="9999FF"/>
    <a:srgbClr val="00FF00"/>
    <a:srgbClr val="00CCFF"/>
    <a:srgbClr val="FF66CC"/>
    <a:srgbClr val="00FFFF"/>
    <a:srgbClr val="33CC33"/>
    <a:srgbClr val="FF0000"/>
    <a:srgbClr val="FF6699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6" autoAdjust="0"/>
    <p:restoredTop sz="94660"/>
  </p:normalViewPr>
  <p:slideViewPr>
    <p:cSldViewPr>
      <p:cViewPr>
        <p:scale>
          <a:sx n="100" d="100"/>
          <a:sy n="100" d="100"/>
        </p:scale>
        <p:origin x="-222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0;&#1072;&#1075;&#1088;&#1072;&#1084;&#1084;&#1099;%20%20&#1087;&#1086;%20&#1052;&#1055;%20&#1079;&#1072;%20202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3.%20&#1055;&#1088;&#1080;&#1083;&#1086;&#1078;&#1077;&#1085;&#1080;&#1077;%20&#8470;2-7%20&#1088;&#1072;&#1089;&#1093;&#1086;&#1076;&#1099;%201-&#1095;&#1090;&#1077;&#1085;&#1080;&#1077;%202025&#1075;.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2024%20&#1075;&#1086;&#1076;\&#1087;&#1088;&#1086;&#1077;&#1082;&#1090;%20&#1055;&#1056;&#1045;&#1047;&#1045;&#1053;&#1058;&#1040;&#1062;&#1048;&#1048;%202025%20&#1080;%20&#1087;&#1083;.&#1087;.%202026-2027\3.%20&#1055;&#1088;&#1080;&#1083;&#1086;&#1078;&#1077;&#1085;&#1080;&#1077;%20&#8470;2-7%20&#1088;&#1072;&#1089;&#1093;&#1086;&#1076;&#1099;%201-&#1095;&#1090;&#1077;&#1085;&#1080;&#1077;%202025&#1075;.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2024%20&#1075;&#1086;&#1076;\&#1087;&#1088;&#1086;&#1077;&#1082;&#1090;%20&#1055;&#1056;&#1045;&#1047;&#1045;&#1053;&#1058;&#1040;&#1062;&#1048;&#1048;%202025%20&#1080;%20&#1087;&#1083;.&#1087;.%202026-2027\&#1076;&#1080;&#1072;&#1075;&#1088;&#1072;&#1084;&#1084;&#1099;%20%20&#1087;&#1086;%20&#1052;&#1055;%20&#1079;&#1072;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elegram%20Desktop\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22139569237248"/>
          <c:y val="0.16214901970681375"/>
          <c:w val="0.86016528042168994"/>
          <c:h val="0.61046032138041428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№2'!$B$3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507537688442212E-2"/>
                  <c:y val="-1.1904761904761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2 464 161,8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125628140703519E-2"/>
                  <c:y val="-1.19047619047619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31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856,4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79-471D-A306-9137CC22170C}"/>
                </c:ext>
              </c:extLst>
            </c:dLbl>
            <c:dLbl>
              <c:idx val="2"/>
              <c:layout>
                <c:manualLayout>
                  <c:x val="1.84254606365160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39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628,3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80000"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№2'!$C$3:$E$3</c:f>
              <c:numCache>
                <c:formatCode>#,##0.0</c:formatCode>
                <c:ptCount val="3"/>
                <c:pt idx="0">
                  <c:v>2407433.6</c:v>
                </c:pt>
                <c:pt idx="1">
                  <c:v>2314720.5</c:v>
                </c:pt>
                <c:pt idx="2">
                  <c:v>2390229.7999999998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79-471D-A306-9137CC22170C}"/>
            </c:ext>
          </c:extLst>
        </c:ser>
        <c:ser>
          <c:idx val="1"/>
          <c:order val="1"/>
          <c:tx>
            <c:strRef>
              <c:f>'слайд №2'!$B$4</c:f>
              <c:strCache>
                <c:ptCount val="1"/>
                <c:pt idx="0">
                  <c:v>Расходы бюджета </c:v>
                </c:pt>
              </c:strCache>
            </c:strRef>
          </c:tx>
          <c:dLbls>
            <c:dLbl>
              <c:idx val="0"/>
              <c:layout>
                <c:manualLayout>
                  <c:x val="4.5226130653266333E-2"/>
                  <c:y val="-5.95238095238095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83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046,6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79-471D-A306-9137CC22170C}"/>
                </c:ext>
              </c:extLst>
            </c:dLbl>
            <c:dLbl>
              <c:idx val="1"/>
              <c:layout>
                <c:manualLayout>
                  <c:x val="4.6901172529313216E-2"/>
                  <c:y val="-5.952380952380952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2 302 692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79-471D-A306-9137CC22170C}"/>
                </c:ext>
              </c:extLst>
            </c:dLbl>
            <c:dLbl>
              <c:idx val="2"/>
              <c:layout>
                <c:manualLayout>
                  <c:x val="5.02512562814069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339 942,0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6000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№2'!$C$4:$E$4</c:f>
              <c:numCache>
                <c:formatCode>#,##0.0</c:formatCode>
                <c:ptCount val="3"/>
                <c:pt idx="0">
                  <c:v>2425755.2999999998</c:v>
                </c:pt>
                <c:pt idx="1">
                  <c:v>2337042.2000000002</c:v>
                </c:pt>
                <c:pt idx="2">
                  <c:v>2410551.5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79-471D-A306-9137CC22170C}"/>
            </c:ext>
          </c:extLst>
        </c:ser>
        <c:ser>
          <c:idx val="2"/>
          <c:order val="2"/>
          <c:tx>
            <c:strRef>
              <c:f>'слайд №2'!$B$5</c:f>
              <c:strCache>
                <c:ptCount val="1"/>
                <c:pt idx="0">
                  <c:v>Условно утвержденные</c:v>
                </c:pt>
              </c:strCache>
            </c:strRef>
          </c:tx>
          <c:dLbls>
            <c:dLbl>
              <c:idx val="1"/>
              <c:layout>
                <c:manualLayout>
                  <c:x val="4.1876046901172505E-2"/>
                  <c:y val="-1.19047619047619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37 486,1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79-471D-A306-9137CC22170C}"/>
                </c:ext>
              </c:extLst>
            </c:dLbl>
            <c:dLbl>
              <c:idx val="2"/>
              <c:layout>
                <c:manualLayout>
                  <c:x val="3.5175879396984952E-2"/>
                  <c:y val="-1.4880952380952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6 008,0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8000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№2'!$C$5:$E$5</c:f>
              <c:numCache>
                <c:formatCode>#,##0.0</c:formatCode>
                <c:ptCount val="3"/>
                <c:pt idx="1">
                  <c:v>37989.199999999997</c:v>
                </c:pt>
                <c:pt idx="2">
                  <c:v>77015.5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79-471D-A306-9137CC22170C}"/>
            </c:ext>
          </c:extLst>
        </c:ser>
        <c:shape val="cylinder"/>
        <c:axId val="96557696"/>
        <c:axId val="96592256"/>
        <c:axId val="0"/>
      </c:bar3DChart>
      <c:catAx>
        <c:axId val="96557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592256"/>
        <c:crosses val="autoZero"/>
        <c:auto val="1"/>
        <c:lblAlgn val="ctr"/>
        <c:lblOffset val="100"/>
      </c:catAx>
      <c:valAx>
        <c:axId val="96592256"/>
        <c:scaling>
          <c:orientation val="minMax"/>
        </c:scaling>
        <c:axPos val="l"/>
        <c:majorGridlines/>
        <c:numFmt formatCode="#,##0.0" sourceLinked="1"/>
        <c:tickLblPos val="nextTo"/>
        <c:crossAx val="9655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995779422044764E-2"/>
          <c:y val="0.83496695725534309"/>
          <c:w val="0.91907668522358554"/>
          <c:h val="0.10616432799982696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7957353732133082E-2"/>
                  <c:y val="-3.6351376580019745E-2"/>
                </c:manualLayout>
              </c:layout>
              <c:showVal val="1"/>
            </c:dLbl>
            <c:dLbl>
              <c:idx val="1"/>
              <c:layout>
                <c:manualLayout>
                  <c:x val="1.6576018829661286E-2"/>
                  <c:y val="-3.1263686181486734E-2"/>
                </c:manualLayout>
              </c:layout>
              <c:showVal val="1"/>
            </c:dLbl>
            <c:dLbl>
              <c:idx val="2"/>
              <c:layout>
                <c:manualLayout>
                  <c:x val="1.3813349024717776E-3"/>
                  <c:y val="-4.8000000000000063E-2"/>
                </c:manualLayout>
              </c:layout>
              <c:showVal val="1"/>
            </c:dLbl>
            <c:dLbl>
              <c:idx val="3"/>
              <c:layout>
                <c:manualLayout>
                  <c:x val="1.3813349024717776E-3"/>
                  <c:y val="-6.4000000000000112E-2"/>
                </c:manualLayout>
              </c:layout>
              <c:showVal val="1"/>
            </c:dLbl>
            <c:dLbl>
              <c:idx val="4"/>
              <c:layout>
                <c:manualLayout>
                  <c:x val="5.5253396098872004E-3"/>
                  <c:y val="-5.333333333333358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6-8'!$B$26:$F$26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6-8'!$B$27:$F$27</c:f>
              <c:numCache>
                <c:formatCode>#,##0.0</c:formatCode>
                <c:ptCount val="5"/>
                <c:pt idx="0">
                  <c:v>21876.7</c:v>
                </c:pt>
                <c:pt idx="1">
                  <c:v>32797.5</c:v>
                </c:pt>
                <c:pt idx="2">
                  <c:v>40655.1</c:v>
                </c:pt>
                <c:pt idx="3">
                  <c:v>73286.600000000006</c:v>
                </c:pt>
                <c:pt idx="4">
                  <c:v>18159.7</c:v>
                </c:pt>
              </c:numCache>
            </c:numRef>
          </c:val>
        </c:ser>
        <c:shape val="cylinder"/>
        <c:axId val="96876032"/>
        <c:axId val="96877568"/>
        <c:axId val="0"/>
      </c:bar3DChart>
      <c:catAx>
        <c:axId val="96876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77568"/>
        <c:crosses val="autoZero"/>
        <c:auto val="1"/>
        <c:lblAlgn val="ctr"/>
        <c:lblOffset val="100"/>
      </c:catAx>
      <c:valAx>
        <c:axId val="96877568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76032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50"/>
      <c:depthPercent val="12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01600"/>
              <a:bevelB/>
            </a:sp3d>
          </c:spPr>
          <c:dLbls>
            <c:dLbl>
              <c:idx val="0"/>
              <c:layout>
                <c:manualLayout>
                  <c:x val="3.2331395959997025E-2"/>
                  <c:y val="-4.3517691483553514E-2"/>
                </c:manualLayout>
              </c:layout>
              <c:showVal val="1"/>
            </c:dLbl>
            <c:dLbl>
              <c:idx val="1"/>
              <c:layout>
                <c:manualLayout>
                  <c:x val="4.0414244949996452E-2"/>
                  <c:y val="-1.934119621491277E-2"/>
                </c:manualLayout>
              </c:layout>
              <c:showVal val="1"/>
            </c:dLbl>
            <c:dLbl>
              <c:idx val="2"/>
              <c:layout>
                <c:manualLayout>
                  <c:x val="4.176138644832933E-2"/>
                  <c:y val="-3.3847093376097176E-2"/>
                </c:manualLayout>
              </c:layout>
              <c:showVal val="1"/>
            </c:dLbl>
            <c:dLbl>
              <c:idx val="3"/>
              <c:layout>
                <c:manualLayout>
                  <c:x val="3.0984254461663696E-2"/>
                  <c:y val="-1.4505897161184502E-2"/>
                </c:manualLayout>
              </c:layout>
              <c:showVal val="1"/>
            </c:dLbl>
            <c:dLbl>
              <c:idx val="4"/>
              <c:layout>
                <c:manualLayout>
                  <c:x val="2.6942829966664091E-2"/>
                  <c:y val="-1.934119621491277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6-8'!$B$32:$F$32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6-8'!$B$33:$F$33</c:f>
              <c:numCache>
                <c:formatCode>#,##0.0</c:formatCode>
                <c:ptCount val="5"/>
                <c:pt idx="0">
                  <c:v>1285173.7</c:v>
                </c:pt>
                <c:pt idx="1">
                  <c:v>2331864.9</c:v>
                </c:pt>
                <c:pt idx="2">
                  <c:v>1733190.9</c:v>
                </c:pt>
                <c:pt idx="3">
                  <c:v>1476135.8</c:v>
                </c:pt>
                <c:pt idx="4">
                  <c:v>1517991.6</c:v>
                </c:pt>
              </c:numCache>
            </c:numRef>
          </c:val>
        </c:ser>
        <c:gapWidth val="155"/>
        <c:gapDepth val="135"/>
        <c:shape val="cylinder"/>
        <c:axId val="96914432"/>
        <c:axId val="96920320"/>
        <c:axId val="0"/>
      </c:bar3DChart>
      <c:catAx>
        <c:axId val="96914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920320"/>
        <c:crosses val="autoZero"/>
        <c:auto val="1"/>
        <c:lblAlgn val="ctr"/>
        <c:lblOffset val="100"/>
      </c:catAx>
      <c:valAx>
        <c:axId val="96920320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9144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7.2879872851593294E-3"/>
                  <c:y val="-3.2067144054701006E-2"/>
                </c:manualLayout>
              </c:layout>
              <c:showVal val="1"/>
            </c:dLbl>
            <c:dLbl>
              <c:idx val="1"/>
              <c:layout>
                <c:manualLayout>
                  <c:x val="-2.9151949140637265E-3"/>
                  <c:y val="-3.6648164633943991E-2"/>
                </c:manualLayout>
              </c:layout>
              <c:showVal val="1"/>
            </c:dLbl>
            <c:dLbl>
              <c:idx val="2"/>
              <c:layout>
                <c:manualLayout>
                  <c:x val="7.2879872851593823E-3"/>
                  <c:y val="-2.5195613185836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2 483 046,6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660779656254948E-2"/>
                  <c:y val="-2.74861234754580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02</a:t>
                    </a:r>
                    <a:r>
                      <a:rPr lang="ru-RU" baseline="0" dirty="0" smtClean="0"/>
                      <a:t> 692,0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2879872851593294E-3"/>
                  <c:y val="-1.83240823169720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ru-RU" dirty="0" smtClean="0"/>
                      <a:t>339 942,0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по годам'!$A$4:$E$4</c:f>
              <c:strCache>
                <c:ptCount val="5"/>
                <c:pt idx="0">
                  <c:v>2023        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'расходы по годам'!$A$5:$E$5</c:f>
              <c:numCache>
                <c:formatCode>#,##0.0</c:formatCode>
                <c:ptCount val="5"/>
                <c:pt idx="0">
                  <c:v>1821308.2</c:v>
                </c:pt>
                <c:pt idx="1">
                  <c:v>2262823.7000000002</c:v>
                </c:pt>
                <c:pt idx="2">
                  <c:v>2425755.2999999998</c:v>
                </c:pt>
                <c:pt idx="3">
                  <c:v>2337042.2000000002</c:v>
                </c:pt>
                <c:pt idx="4">
                  <c:v>2410551.5</c:v>
                </c:pt>
              </c:numCache>
            </c:numRef>
          </c:val>
        </c:ser>
        <c:shape val="cylinder"/>
        <c:axId val="96502528"/>
        <c:axId val="96504064"/>
        <c:axId val="0"/>
      </c:bar3DChart>
      <c:catAx>
        <c:axId val="96502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504064"/>
        <c:crosses val="autoZero"/>
        <c:auto val="1"/>
        <c:lblAlgn val="ctr"/>
        <c:lblOffset val="100"/>
      </c:catAx>
      <c:valAx>
        <c:axId val="96504064"/>
        <c:scaling>
          <c:orientation val="minMax"/>
        </c:scaling>
        <c:axPos val="l"/>
        <c:majorGridlines/>
        <c:numFmt formatCode="#,##0.0" sourceLinked="1"/>
        <c:tickLblPos val="nextTo"/>
        <c:crossAx val="96502528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4640496006745768"/>
          <c:y val="1.7067996029115046E-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1003922986466544"/>
          <c:y val="0.22876945296676476"/>
          <c:w val="0.39344680485604855"/>
          <c:h val="0.67761710820630183"/>
        </c:manualLayout>
      </c:layout>
      <c:doughnutChart>
        <c:varyColors val="1"/>
        <c:ser>
          <c:idx val="0"/>
          <c:order val="0"/>
          <c:tx>
            <c:strRef>
              <c:f>'диагра по МП'!$B$3</c:f>
              <c:strCache>
                <c:ptCount val="1"/>
                <c:pt idx="0">
                  <c:v>на 01.01.2024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0E4-4491-8D63-880C91229E86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E4-4491-8D63-880C91229E86}"/>
              </c:ext>
            </c:extLst>
          </c:dPt>
          <c:dLbls>
            <c:dLbl>
              <c:idx val="0"/>
              <c:layout>
                <c:manualLayout>
                  <c:x val="-0.1389450097233853"/>
                  <c:y val="-0.365446040183569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Программные направления деятельности          2 209 820,9 </a:t>
                    </a:r>
                    <a:r>
                      <a:rPr lang="en-US" dirty="0" smtClean="0"/>
                      <a:t>   </a:t>
                    </a:r>
                    <a:r>
                      <a:rPr lang="ru-RU" dirty="0" smtClean="0"/>
                      <a:t>или </a:t>
                    </a:r>
                    <a:r>
                      <a:rPr lang="ru-RU" dirty="0"/>
                      <a:t>97,7%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0E4-4491-8D63-880C91229E86}"/>
                </c:ext>
              </c:extLst>
            </c:dLbl>
            <c:dLbl>
              <c:idx val="1"/>
              <c:layout>
                <c:manualLayout>
                  <c:x val="8.2665438681415543E-2"/>
                  <c:y val="0.1569879332403935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направления деятельности          53 002,8 </a:t>
                    </a:r>
                    <a:r>
                      <a:rPr lang="en-US" dirty="0" smtClean="0"/>
                      <a:t>       </a:t>
                    </a:r>
                    <a:r>
                      <a:rPr lang="ru-RU" dirty="0" smtClean="0"/>
                      <a:t>или </a:t>
                    </a:r>
                    <a:r>
                      <a:rPr lang="ru-RU" dirty="0"/>
                      <a:t>2,3%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E4-4491-8D63-880C91229E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'диагра по МП'!$A$4:$A$5</c:f>
              <c:strCache>
                <c:ptCount val="2"/>
                <c:pt idx="0">
                  <c:v>Программные направления деятельности         </c:v>
                </c:pt>
                <c:pt idx="1">
                  <c:v>Непрограммные направления деятельности         </c:v>
                </c:pt>
              </c:strCache>
            </c:strRef>
          </c:cat>
          <c:val>
            <c:numRef>
              <c:f>'диагра по МП'!$B$4:$B$5</c:f>
              <c:numCache>
                <c:formatCode>#,##0.0</c:formatCode>
                <c:ptCount val="2"/>
                <c:pt idx="0">
                  <c:v>2209820.9</c:v>
                </c:pt>
                <c:pt idx="1">
                  <c:v>53002.8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E4-4491-8D63-880C91229E86}"/>
            </c:ext>
          </c:extLst>
        </c:ser>
        <c:firstSliceAng val="74"/>
        <c:holeSize val="50"/>
      </c:doughnut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696344911679325"/>
          <c:y val="0.1244572944007"/>
          <c:w val="0.38151012313204902"/>
          <c:h val="0.70837707786526649"/>
        </c:manualLayout>
      </c:layout>
      <c:doughnutChart>
        <c:varyColors val="1"/>
        <c:ser>
          <c:idx val="0"/>
          <c:order val="0"/>
          <c:tx>
            <c:strRef>
              <c:f>'диагра по МП'!$B$8</c:f>
              <c:strCache>
                <c:ptCount val="1"/>
                <c:pt idx="0">
                  <c:v>на 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5765762969822839"/>
                  <c:y val="-0.39930555555555641"/>
                </c:manualLayout>
              </c:layout>
              <c:showLegendKey val="1"/>
              <c:showVal val="1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0.15990988155106117"/>
                  <c:y val="2.430555555555555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направления деятельности          94 </a:t>
                    </a:r>
                    <a:r>
                      <a:rPr lang="ru-RU" dirty="0" smtClean="0"/>
                      <a:t>209,0       </a:t>
                    </a:r>
                    <a:r>
                      <a:rPr lang="ru-RU" dirty="0"/>
                      <a:t>3,8%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 </c:separator>
            <c:showLeaderLines val="1"/>
          </c:dLbls>
          <c:cat>
            <c:strRef>
              <c:f>'диагра по МП'!$A$9:$A$10</c:f>
              <c:strCache>
                <c:ptCount val="2"/>
                <c:pt idx="0">
                  <c:v>Программные направления деятельности         </c:v>
                </c:pt>
                <c:pt idx="1">
                  <c:v>Непрограммные направления деятельности         </c:v>
                </c:pt>
              </c:strCache>
            </c:strRef>
          </c:cat>
          <c:val>
            <c:numRef>
              <c:f>'диагра по МП'!$B$9:$B$10</c:f>
              <c:numCache>
                <c:formatCode>#,##0.0</c:formatCode>
                <c:ptCount val="2"/>
                <c:pt idx="0">
                  <c:v>2388837.6</c:v>
                </c:pt>
                <c:pt idx="1">
                  <c:v>94209</c:v>
                </c:pt>
              </c:numCache>
            </c:numRef>
          </c:val>
        </c:ser>
        <c:firstSliceAng val="49"/>
        <c:holeSize val="50"/>
      </c:doughnutChart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>
        <c:manualLayout>
          <c:layoutTarget val="inner"/>
          <c:xMode val="edge"/>
          <c:yMode val="edge"/>
          <c:x val="0.38471484938555012"/>
          <c:y val="2.160039273441346E-2"/>
          <c:w val="0.44385687716187916"/>
          <c:h val="0.9292063749763223"/>
        </c:manualLayout>
      </c:layout>
      <c:bar3D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2.428256070640177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32450331125827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'Елочка МП'!$A$4:$A$20</c:f>
              <c:strCache>
                <c:ptCount val="17"/>
                <c:pt idx="0">
                  <c:v> "Развитие системы образования и реализация молодежной политики"</c:v>
                </c:pt>
                <c:pt idx="1">
                  <c:v> "Развитие культуры"</c:v>
                </c:pt>
                <c:pt idx="2">
                  <c:v> "Развитие транспортного комплекса"</c:v>
                </c:pt>
                <c:pt idx="3">
                  <c:v> "Социальная поддержка населения"</c:v>
                </c:pt>
                <c:pt idx="4">
                  <c:v> "Развитие жилищно-коммунального хозяйства и повышения энергетической эффективности"</c:v>
                </c:pt>
                <c:pt idx="5">
                  <c:v> "Совершенствование социально-экономической политики"</c:v>
                </c:pt>
                <c:pt idx="6">
                  <c:v> "Развитие физической культуры и спорта"</c:v>
                </c:pt>
                <c:pt idx="7">
                  <c:v> "Профилактика терроризма, а также минимизация и (или) ликвидация последствий его проявлений"</c:v>
                </c:pt>
                <c:pt idx="8">
                  <c:v> "Формирование современной городской среды"</c:v>
                </c:pt>
                <c:pt idx="9">
                  <c:v> "Управление финансами муниципального образования Алапаевское"</c:v>
                </c:pt>
                <c:pt idx="10">
                  <c:v> "Обеспечение общественной безопасности"</c:v>
                </c:pt>
                <c:pt idx="11">
                  <c:v> "Повышение эффективности управления муниципальной собственностью"</c:v>
                </c:pt>
                <c:pt idx="12">
                  <c:v> "Обеспечение рационального и безопасного природопользования"</c:v>
                </c:pt>
                <c:pt idx="13">
                  <c:v> "Реализация основных направлений муниципальной политики в строительном комплексе"</c:v>
                </c:pt>
                <c:pt idx="14">
                  <c:v> "Обеспечение деятельности по комплектованию, учету, хранению и использованию архивных документов"</c:v>
                </c:pt>
                <c:pt idx="15">
                  <c:v> "Развитие кадровой политики в системе муниципального управления муниципального образования Алапаевское и противодействие коррупции"</c:v>
                </c:pt>
                <c:pt idx="16">
                  <c:v> "Формирование здорового образа жизни населения"</c:v>
                </c:pt>
              </c:strCache>
            </c:strRef>
          </c:cat>
          <c:val>
            <c:numRef>
              <c:f>'Елочка МП'!$B$4:$B$20</c:f>
              <c:numCache>
                <c:formatCode>#,##0.0</c:formatCode>
                <c:ptCount val="17"/>
                <c:pt idx="0">
                  <c:v>1251591.2</c:v>
                </c:pt>
                <c:pt idx="1">
                  <c:v>263642.59999999998</c:v>
                </c:pt>
                <c:pt idx="2">
                  <c:v>196573.4</c:v>
                </c:pt>
                <c:pt idx="3">
                  <c:v>160201.4</c:v>
                </c:pt>
                <c:pt idx="4">
                  <c:v>122389.3</c:v>
                </c:pt>
                <c:pt idx="5">
                  <c:v>112283.4</c:v>
                </c:pt>
                <c:pt idx="6">
                  <c:v>111158.6</c:v>
                </c:pt>
                <c:pt idx="7">
                  <c:v>50981</c:v>
                </c:pt>
                <c:pt idx="8">
                  <c:v>50715.6</c:v>
                </c:pt>
                <c:pt idx="9">
                  <c:v>21504.7</c:v>
                </c:pt>
                <c:pt idx="10">
                  <c:v>17961</c:v>
                </c:pt>
                <c:pt idx="11">
                  <c:v>17821.900000000001</c:v>
                </c:pt>
                <c:pt idx="12">
                  <c:v>7753</c:v>
                </c:pt>
                <c:pt idx="13">
                  <c:v>3000</c:v>
                </c:pt>
                <c:pt idx="14">
                  <c:v>745.5</c:v>
                </c:pt>
                <c:pt idx="15">
                  <c:v>265</c:v>
                </c:pt>
                <c:pt idx="16">
                  <c:v>250</c:v>
                </c:pt>
              </c:numCache>
            </c:numRef>
          </c:val>
        </c:ser>
        <c:shape val="cylinder"/>
        <c:axId val="97126272"/>
        <c:axId val="97127808"/>
        <c:axId val="0"/>
      </c:bar3DChart>
      <c:catAx>
        <c:axId val="97126272"/>
        <c:scaling>
          <c:orientation val="minMax"/>
        </c:scaling>
        <c:axPos val="l"/>
        <c:tickLblPos val="nextTo"/>
        <c:crossAx val="97127808"/>
        <c:crosses val="autoZero"/>
        <c:auto val="1"/>
        <c:lblAlgn val="ctr"/>
        <c:lblOffset val="100"/>
      </c:catAx>
      <c:valAx>
        <c:axId val="97127808"/>
        <c:scaling>
          <c:orientation val="minMax"/>
        </c:scaling>
        <c:axPos val="b"/>
        <c:majorGridlines/>
        <c:numFmt formatCode="#,##0.0" sourceLinked="1"/>
        <c:tickLblPos val="nextTo"/>
        <c:crossAx val="971262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4968084382700231"/>
          <c:y val="0.24249419817551193"/>
          <c:w val="0.7212848139441258"/>
          <c:h val="0.60709305857717921"/>
        </c:manualLayout>
      </c:layout>
      <c:doughnutChart>
        <c:varyColors val="1"/>
        <c:ser>
          <c:idx val="0"/>
          <c:order val="0"/>
          <c:tx>
            <c:strRef>
              <c:f>'слайд № 4'!$C$34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7988692536771935E-2"/>
                  <c:y val="-0.1454404757496084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690 315,8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5-47AC-95FB-AA19184F8F24}"/>
                </c:ext>
              </c:extLst>
            </c:dLbl>
            <c:dLbl>
              <c:idx val="1"/>
              <c:layout>
                <c:manualLayout>
                  <c:x val="9.2387114329337411E-3"/>
                  <c:y val="7.425286079324519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40 655,1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5-47AC-95FB-AA19184F8F24}"/>
                </c:ext>
              </c:extLst>
            </c:dLbl>
            <c:dLbl>
              <c:idx val="2"/>
              <c:layout>
                <c:manualLayout>
                  <c:x val="-2.4777781137095427E-2"/>
                  <c:y val="0.1432197348442772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733 190,9</a:t>
                    </a: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5-47AC-95FB-AA19184F8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№ 4'!$B$35:$B$37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4'!$C$35:$C$37</c:f>
              <c:numCache>
                <c:formatCode>#,##0.0</c:formatCode>
                <c:ptCount val="3"/>
                <c:pt idx="0">
                  <c:v>688172</c:v>
                </c:pt>
                <c:pt idx="1">
                  <c:v>17855.099999999948</c:v>
                </c:pt>
                <c:pt idx="2">
                  <c:v>1701406.5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45-47AC-95FB-AA19184F8F24}"/>
            </c:ext>
          </c:extLst>
        </c:ser>
        <c:firstSliceAng val="0"/>
        <c:holeSize val="50"/>
      </c:doughnut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85711391544731"/>
          <c:y val="0.18138812347935926"/>
          <c:w val="0.59031006358770444"/>
          <c:h val="0.60177716767088019"/>
        </c:manualLayout>
      </c:layout>
      <c:doughnutChart>
        <c:varyColors val="1"/>
        <c:ser>
          <c:idx val="0"/>
          <c:order val="0"/>
          <c:tx>
            <c:strRef>
              <c:f>'слайд № 4'!$C$4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h="120650"/>
              <a:bevelB w="114300" h="114300"/>
            </a:sp3d>
          </c:spPr>
          <c:explosion val="31"/>
          <c:dLbls>
            <c:dLbl>
              <c:idx val="0"/>
              <c:layout>
                <c:manualLayout>
                  <c:x val="-0.14540933360345626"/>
                  <c:y val="-7.3607173027264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5-407A-AA13-04E8561AB91F}"/>
                </c:ext>
              </c:extLst>
            </c:dLbl>
            <c:dLbl>
              <c:idx val="1"/>
              <c:layout>
                <c:manualLayout>
                  <c:x val="6.3318781573289309E-2"/>
                  <c:y val="-0.103454702560672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5-407A-AA13-04E8561AB91F}"/>
                </c:ext>
              </c:extLst>
            </c:dLbl>
            <c:dLbl>
              <c:idx val="2"/>
              <c:layout>
                <c:manualLayout>
                  <c:x val="-0.11178594535247717"/>
                  <c:y val="8.12986505104556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5-407A-AA13-04E8561AB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№ 4'!$B$5:$B$7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4'!$C$5:$C$7</c:f>
              <c:numCache>
                <c:formatCode>#,##0.0</c:formatCode>
                <c:ptCount val="3"/>
                <c:pt idx="0">
                  <c:v>231332.6</c:v>
                </c:pt>
                <c:pt idx="1">
                  <c:v>30070.5</c:v>
                </c:pt>
                <c:pt idx="2">
                  <c:v>1985979.2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35-407A-AA13-04E8561AB91F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895743610187437"/>
          <c:y val="0.39416818270192272"/>
          <c:w val="0.25738071586817246"/>
          <c:h val="0.3502783455428746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0.1111111111111111"/>
          <c:y val="4.8314876996693186E-2"/>
          <c:w val="0.8333333333333337"/>
          <c:h val="0.9516851230033072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77800" h="127000"/>
              <a:bevelB w="107950" h="114300"/>
            </a:sp3d>
          </c:spPr>
          <c:explosion val="25"/>
          <c:dLbls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5'!$A$10:$A$12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'слайд 5'!$B$10:$B$12</c:f>
              <c:numCache>
                <c:formatCode>0.0%</c:formatCode>
                <c:ptCount val="3"/>
                <c:pt idx="0">
                  <c:v>0.53100000000000003</c:v>
                </c:pt>
                <c:pt idx="1">
                  <c:v>3.1000000000000014E-2</c:v>
                </c:pt>
                <c:pt idx="2">
                  <c:v>0.43800000000000017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5358267716535464E-2"/>
          <c:y val="0.81967998328448999"/>
          <c:w val="0.9129750656167982"/>
          <c:h val="0.13192474549875952"/>
        </c:manualLayout>
      </c:layout>
      <c:txPr>
        <a:bodyPr/>
        <a:lstStyle/>
        <a:p>
          <a:pPr>
            <a:defRPr sz="1800" b="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70"/>
      <c:perspective val="60"/>
    </c:view3D>
    <c:plotArea>
      <c:layout>
        <c:manualLayout>
          <c:layoutTarget val="inner"/>
          <c:xMode val="edge"/>
          <c:yMode val="edge"/>
          <c:x val="6.8639253172782896E-2"/>
          <c:y val="0"/>
          <c:w val="0.76668839307372316"/>
          <c:h val="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39700"/>
              <a:bevelB w="114300" h="101600"/>
            </a:sp3d>
          </c:spPr>
          <c:explosion val="22"/>
          <c:dLbls>
            <c:dLbl>
              <c:idx val="0"/>
              <c:layout>
                <c:manualLayout>
                  <c:x val="-9.4005330295859502E-2"/>
                  <c:y val="-2.3810526428963096E-2"/>
                </c:manualLayout>
              </c:layout>
              <c:showVal val="1"/>
            </c:dLbl>
            <c:dLbl>
              <c:idx val="1"/>
              <c:layout>
                <c:manualLayout>
                  <c:x val="-6.7888885700326113E-2"/>
                  <c:y val="6.6035449466188374E-3"/>
                </c:manualLayout>
              </c:layout>
              <c:showVal val="1"/>
            </c:dLbl>
            <c:dLbl>
              <c:idx val="2"/>
              <c:layout>
                <c:manualLayout>
                  <c:x val="-2.8732818064025178E-2"/>
                  <c:y val="-2.9820871061478082E-2"/>
                </c:manualLayout>
              </c:layout>
              <c:showVal val="1"/>
            </c:dLbl>
            <c:dLbl>
              <c:idx val="3"/>
              <c:layout>
                <c:manualLayout>
                  <c:x val="-4.7986827311364624E-2"/>
                  <c:y val="-9.0088556468636179E-3"/>
                </c:manualLayout>
              </c:layout>
              <c:showVal val="1"/>
            </c:dLbl>
            <c:dLbl>
              <c:idx val="4"/>
              <c:layout>
                <c:manualLayout>
                  <c:x val="-3.1746863925876154E-2"/>
                  <c:y val="-1.9073149578362272E-2"/>
                </c:manualLayout>
              </c:layout>
              <c:showVal val="1"/>
            </c:dLbl>
            <c:dLbl>
              <c:idx val="5"/>
              <c:layout>
                <c:manualLayout>
                  <c:x val="2.0639812100448577E-2"/>
                  <c:y val="-3.2022315620845024E-2"/>
                </c:manualLayout>
              </c:layout>
              <c:showVal val="1"/>
            </c:dLbl>
            <c:dLbl>
              <c:idx val="6"/>
              <c:layout>
                <c:manualLayout>
                  <c:x val="-2.4363072322490253E-2"/>
                  <c:y val="6.734634771763710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'слайд 5'!$A$2:$A$8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 </c:v>
                </c:pt>
                <c:pt idx="3">
                  <c:v>доходы от использования имущества </c:v>
                </c:pt>
                <c:pt idx="4">
                  <c:v>акцизы на нефтепродукты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доходы</c:v>
                </c:pt>
              </c:strCache>
            </c:strRef>
          </c:cat>
          <c:val>
            <c:numRef>
              <c:f>'слайд 5'!$B$2:$B$8</c:f>
              <c:numCache>
                <c:formatCode>0.0%</c:formatCode>
                <c:ptCount val="7"/>
                <c:pt idx="0">
                  <c:v>0.72000000000000031</c:v>
                </c:pt>
                <c:pt idx="1">
                  <c:v>3.2000000000000021E-2</c:v>
                </c:pt>
                <c:pt idx="2">
                  <c:v>6.2000000000000027E-2</c:v>
                </c:pt>
                <c:pt idx="3">
                  <c:v>2.0000000000000011E-2</c:v>
                </c:pt>
                <c:pt idx="4">
                  <c:v>0.13</c:v>
                </c:pt>
                <c:pt idx="5">
                  <c:v>3.4000000000000002E-2</c:v>
                </c:pt>
                <c:pt idx="6">
                  <c:v>2.0000000000000013E-3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2.3402883141211913E-2"/>
          <c:y val="0.69817272367179872"/>
          <c:w val="0.96278801497639954"/>
          <c:h val="0.30182727632820155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7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4336917562723988E-2"/>
                  <c:y val="-5.568446832050680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9497305173783784E-2"/>
                </c:manualLayout>
              </c:layout>
              <c:showVal val="1"/>
            </c:dLbl>
            <c:dLbl>
              <c:idx val="2"/>
              <c:layout>
                <c:manualLayout>
                  <c:x val="2.8673835125448107E-3"/>
                  <c:y val="-4.3310142027060787E-2"/>
                </c:manualLayout>
              </c:layout>
              <c:showVal val="1"/>
            </c:dLbl>
            <c:dLbl>
              <c:idx val="3"/>
              <c:layout>
                <c:manualLayout>
                  <c:x val="1.433691756272398E-3"/>
                  <c:y val="-3.7122978880337831E-2"/>
                </c:manualLayout>
              </c:layout>
              <c:showVal val="1"/>
            </c:dLbl>
            <c:dLbl>
              <c:idx val="4"/>
              <c:layout>
                <c:manualLayout>
                  <c:x val="-2.8673835125447101E-3"/>
                  <c:y val="-5.568446832050680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6-8'!$B$3:$F$3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6-8'!$B$4:$F$4</c:f>
              <c:numCache>
                <c:formatCode>#,##0.0</c:formatCode>
                <c:ptCount val="5"/>
                <c:pt idx="0">
                  <c:v>376298.6</c:v>
                </c:pt>
                <c:pt idx="1">
                  <c:v>74791.5</c:v>
                </c:pt>
                <c:pt idx="2">
                  <c:v>526169</c:v>
                </c:pt>
                <c:pt idx="3">
                  <c:v>594045</c:v>
                </c:pt>
                <c:pt idx="4">
                  <c:v>669488</c:v>
                </c:pt>
              </c:numCache>
            </c:numRef>
          </c:val>
        </c:ser>
        <c:shape val="cylinder"/>
        <c:axId val="96640000"/>
        <c:axId val="96740096"/>
        <c:axId val="0"/>
      </c:bar3DChart>
      <c:catAx>
        <c:axId val="96640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740096"/>
        <c:crosses val="autoZero"/>
        <c:auto val="1"/>
        <c:lblAlgn val="ctr"/>
        <c:lblOffset val="100"/>
      </c:catAx>
      <c:valAx>
        <c:axId val="9674009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64000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/>
      <a:bevelB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4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95250"/>
              <a:bevelB/>
            </a:sp3d>
          </c:spPr>
          <c:dLbls>
            <c:dLbl>
              <c:idx val="0"/>
              <c:layout>
                <c:manualLayout>
                  <c:x val="7.1955391736484436E-3"/>
                  <c:y val="-1.1145943403181246E-2"/>
                </c:manualLayout>
              </c:layout>
              <c:showVal val="1"/>
            </c:dLbl>
            <c:dLbl>
              <c:idx val="1"/>
              <c:layout>
                <c:manualLayout>
                  <c:x val="1.8708401851485937E-2"/>
                  <c:y val="-3.3437830209543842E-2"/>
                </c:manualLayout>
              </c:layout>
              <c:showVal val="1"/>
            </c:dLbl>
            <c:dLbl>
              <c:idx val="2"/>
              <c:layout>
                <c:manualLayout>
                  <c:x val="2.1586617520945359E-2"/>
                  <c:y val="-3.3437830209543842E-2"/>
                </c:manualLayout>
              </c:layout>
              <c:showVal val="1"/>
            </c:dLbl>
            <c:dLbl>
              <c:idx val="3"/>
              <c:layout>
                <c:manualLayout>
                  <c:x val="1.7269294016756202E-2"/>
                  <c:y val="-3.3437830209543828E-2"/>
                </c:manualLayout>
              </c:layout>
              <c:showVal val="1"/>
            </c:dLbl>
            <c:dLbl>
              <c:idx val="4"/>
              <c:layout>
                <c:manualLayout>
                  <c:x val="2.4464833190404617E-2"/>
                  <c:y val="-5.01567453143156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6-8'!$B$8:$F$8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6-8'!$B$9:$F$9</c:f>
              <c:numCache>
                <c:formatCode>#,##0.0</c:formatCode>
                <c:ptCount val="5"/>
                <c:pt idx="0">
                  <c:v>84119.9</c:v>
                </c:pt>
                <c:pt idx="1">
                  <c:v>88994.3</c:v>
                </c:pt>
                <c:pt idx="2">
                  <c:v>95224</c:v>
                </c:pt>
                <c:pt idx="3">
                  <c:v>100356</c:v>
                </c:pt>
                <c:pt idx="4">
                  <c:v>107543</c:v>
                </c:pt>
              </c:numCache>
            </c:numRef>
          </c:val>
        </c:ser>
        <c:shape val="cylinder"/>
        <c:axId val="96760192"/>
        <c:axId val="96761728"/>
        <c:axId val="0"/>
      </c:bar3DChart>
      <c:catAx>
        <c:axId val="96760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761728"/>
        <c:crosses val="autoZero"/>
        <c:auto val="1"/>
        <c:lblAlgn val="ctr"/>
        <c:lblOffset val="100"/>
      </c:catAx>
      <c:valAx>
        <c:axId val="9676172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extTo"/>
        <c:spPr>
          <a:ln w="0"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760192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7950" h="95250"/>
              <a:bevelB/>
            </a:sp3d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6-8'!$B$14:$F$14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6-8'!$B$15:$F$15</c:f>
              <c:numCache>
                <c:formatCode>#,##0.0</c:formatCode>
                <c:ptCount val="5"/>
                <c:pt idx="0">
                  <c:v>33552</c:v>
                </c:pt>
                <c:pt idx="1">
                  <c:v>52408</c:v>
                </c:pt>
                <c:pt idx="2">
                  <c:v>43166</c:v>
                </c:pt>
                <c:pt idx="3">
                  <c:v>49868</c:v>
                </c:pt>
                <c:pt idx="4">
                  <c:v>57680</c:v>
                </c:pt>
              </c:numCache>
            </c:numRef>
          </c:val>
        </c:ser>
        <c:gapWidth val="171"/>
        <c:gapDepth val="182"/>
        <c:shape val="cylinder"/>
        <c:axId val="96776576"/>
        <c:axId val="96817920"/>
        <c:axId val="0"/>
      </c:bar3DChart>
      <c:catAx>
        <c:axId val="96776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17920"/>
        <c:crosses val="autoZero"/>
        <c:auto val="1"/>
        <c:lblAlgn val="ctr"/>
        <c:lblOffset val="100"/>
      </c:catAx>
      <c:valAx>
        <c:axId val="96817920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77657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9197080291970798E-2"/>
                  <c:y val="-2.2630844593812059E-2"/>
                </c:manualLayout>
              </c:layout>
              <c:showVal val="1"/>
            </c:dLbl>
            <c:dLbl>
              <c:idx val="1"/>
              <c:layout>
                <c:manualLayout>
                  <c:x val="1.9464720194647279E-2"/>
                  <c:y val="-5.2805304052228164E-2"/>
                </c:manualLayout>
              </c:layout>
              <c:showVal val="1"/>
            </c:dLbl>
            <c:dLbl>
              <c:idx val="2"/>
              <c:layout>
                <c:manualLayout>
                  <c:x val="1.5293708724365661E-2"/>
                  <c:y val="-5.2805304052228129E-2"/>
                </c:manualLayout>
              </c:layout>
              <c:showVal val="1"/>
            </c:dLbl>
            <c:dLbl>
              <c:idx val="3"/>
              <c:layout>
                <c:manualLayout>
                  <c:x val="2.0855057351407715E-2"/>
                  <c:y val="-4.5261689187623938E-2"/>
                </c:manualLayout>
              </c:layout>
              <c:showVal val="1"/>
            </c:dLbl>
            <c:dLbl>
              <c:idx val="4"/>
              <c:layout>
                <c:manualLayout>
                  <c:x val="2.5026068821689271E-2"/>
                  <c:y val="-3.017445945841597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6-8'!$B$20:$F$20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6-8'!$B$21:$F$21</c:f>
              <c:numCache>
                <c:formatCode>#,##0.0</c:formatCode>
                <c:ptCount val="5"/>
                <c:pt idx="0">
                  <c:v>20603.5</c:v>
                </c:pt>
                <c:pt idx="1">
                  <c:v>23275</c:v>
                </c:pt>
                <c:pt idx="2">
                  <c:v>23613</c:v>
                </c:pt>
                <c:pt idx="3">
                  <c:v>24165</c:v>
                </c:pt>
                <c:pt idx="4">
                  <c:v>24766</c:v>
                </c:pt>
              </c:numCache>
            </c:numRef>
          </c:val>
        </c:ser>
        <c:shape val="cylinder"/>
        <c:axId val="96825728"/>
        <c:axId val="96827264"/>
        <c:axId val="0"/>
      </c:bar3DChart>
      <c:catAx>
        <c:axId val="96825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27264"/>
        <c:crosses val="autoZero"/>
        <c:auto val="1"/>
        <c:lblAlgn val="ctr"/>
        <c:lblOffset val="100"/>
      </c:catAx>
      <c:valAx>
        <c:axId val="96827264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25728"/>
        <c:crosses val="autoZero"/>
        <c:crossBetween val="between"/>
      </c:valAx>
    </c:plotArea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90B06-9883-4E3D-99AB-6052C387180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0E19E-3731-4383-AF88-1DB903FE0EB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01D4E-DCE0-4ED3-BCEE-2F4B8D4AF4AD}" type="parTrans" cxnId="{16B3B5C1-5D39-4CC6-BE0F-3A48777AE21C}">
      <dgm:prSet/>
      <dgm:spPr/>
      <dgm:t>
        <a:bodyPr/>
        <a:lstStyle/>
        <a:p>
          <a:endParaRPr lang="ru-RU"/>
        </a:p>
      </dgm:t>
    </dgm:pt>
    <dgm:pt modelId="{50A63241-4E73-4252-B6F8-B97BEE20B98F}" type="sibTrans" cxnId="{16B3B5C1-5D39-4CC6-BE0F-3A48777AE2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A376413-DF9A-4759-8BA6-3D97766433F9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Внесение предложений по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b="1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b="1" dirty="0">
            <a:solidFill>
              <a:schemeClr val="tx1"/>
            </a:solidFill>
          </a:endParaRPr>
        </a:p>
      </dgm:t>
    </dgm:pt>
    <dgm:pt modelId="{61DC85ED-2AB6-4715-A1CE-F2BC10759782}" type="parTrans" cxnId="{E7FD821E-807C-4ED0-8828-BA0393EAFF3B}">
      <dgm:prSet/>
      <dgm:spPr/>
      <dgm:t>
        <a:bodyPr/>
        <a:lstStyle/>
        <a:p>
          <a:endParaRPr lang="ru-RU"/>
        </a:p>
      </dgm:t>
    </dgm:pt>
    <dgm:pt modelId="{B5CA5DD5-162B-4063-8661-C9CDB739EE2C}" type="sibTrans" cxnId="{E7FD821E-807C-4ED0-8828-BA0393EAFF3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C75B34F-ADA9-4A99-8D27-A9853E61575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b="1" dirty="0" smtClean="0">
              <a:solidFill>
                <a:schemeClr val="tx1"/>
              </a:solidFill>
            </a:rPr>
            <a:t> в Публичных слушаниях</a:t>
          </a:r>
          <a:endParaRPr lang="ru-RU" b="1" dirty="0">
            <a:solidFill>
              <a:schemeClr val="tx1"/>
            </a:solidFill>
          </a:endParaRPr>
        </a:p>
      </dgm:t>
    </dgm:pt>
    <dgm:pt modelId="{D9F148A7-AB03-483D-8D7F-289F30451329}" type="parTrans" cxnId="{DC70D8C3-D8EF-4E04-9F87-EA79A1B56442}">
      <dgm:prSet/>
      <dgm:spPr/>
      <dgm:t>
        <a:bodyPr/>
        <a:lstStyle/>
        <a:p>
          <a:endParaRPr lang="ru-RU"/>
        </a:p>
      </dgm:t>
    </dgm:pt>
    <dgm:pt modelId="{578748FC-5934-4DCD-965A-ED0339581405}" type="sibTrans" cxnId="{DC70D8C3-D8EF-4E04-9F87-EA79A1B56442}">
      <dgm:prSet/>
      <dgm:spPr/>
      <dgm:t>
        <a:bodyPr/>
        <a:lstStyle/>
        <a:p>
          <a:endParaRPr lang="ru-RU"/>
        </a:p>
      </dgm:t>
    </dgm:pt>
    <dgm:pt modelId="{DD33F07B-BF5E-4B6B-B664-817DC230CA22}" type="pres">
      <dgm:prSet presAssocID="{45690B06-9883-4E3D-99AB-6052C38718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A28DC-67B3-49AC-A430-CF0DB0338D90}" type="pres">
      <dgm:prSet presAssocID="{1420E19E-3731-4383-AF88-1DB903FE0EB5}" presName="node" presStyleLbl="node1" presStyleIdx="0" presStyleCnt="3" custScaleY="70798" custLinFactNeighborX="248" custLinFactNeighborY="-1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AD7E9-FF31-405B-BC31-DA13B8398BAC}" type="pres">
      <dgm:prSet presAssocID="{50A63241-4E73-4252-B6F8-B97BEE20B98F}" presName="sibTrans" presStyleLbl="sibTrans2D1" presStyleIdx="0" presStyleCnt="2" custLinFactNeighborX="-4636" custLinFactNeighborY="-15733"/>
      <dgm:spPr/>
      <dgm:t>
        <a:bodyPr/>
        <a:lstStyle/>
        <a:p>
          <a:endParaRPr lang="ru-RU"/>
        </a:p>
      </dgm:t>
    </dgm:pt>
    <dgm:pt modelId="{CD775BCD-C898-4D29-863A-09CB708BC5DE}" type="pres">
      <dgm:prSet presAssocID="{50A63241-4E73-4252-B6F8-B97BEE20B98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54A96-460B-49D9-B847-F656838E6B04}" type="pres">
      <dgm:prSet presAssocID="{EA376413-DF9A-4759-8BA6-3D97766433F9}" presName="node" presStyleLbl="node1" presStyleIdx="1" presStyleCnt="3" custScaleX="114935" custScaleY="76026" custLinFactNeighborX="-382" custLinFactNeighborY="-2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AF1F7-5902-4BD6-9924-DECCD3F5A77E}" type="pres">
      <dgm:prSet presAssocID="{B5CA5DD5-162B-4063-8661-C9CDB739EE2C}" presName="sibTrans" presStyleLbl="sibTrans2D1" presStyleIdx="1" presStyleCnt="2" custAng="312382" custLinFactNeighborX="28229" custLinFactNeighborY="31737"/>
      <dgm:spPr/>
      <dgm:t>
        <a:bodyPr/>
        <a:lstStyle/>
        <a:p>
          <a:endParaRPr lang="ru-RU"/>
        </a:p>
      </dgm:t>
    </dgm:pt>
    <dgm:pt modelId="{61484A7F-2D79-45C9-AE3C-337C2DF6869B}" type="pres">
      <dgm:prSet presAssocID="{B5CA5DD5-162B-4063-8661-C9CDB739EE2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04BF5B-5E28-42EA-AF2D-5FC10F9006C7}" type="pres">
      <dgm:prSet presAssocID="{EC75B34F-ADA9-4A99-8D27-A9853E615757}" presName="node" presStyleLbl="node1" presStyleIdx="2" presStyleCnt="3" custScaleY="62264" custLinFactNeighborX="-382" custLinFactNeighborY="-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DC3A8-7C8E-4030-843C-47AA53B908B8}" type="presOf" srcId="{1420E19E-3731-4383-AF88-1DB903FE0EB5}" destId="{BD0A28DC-67B3-49AC-A430-CF0DB0338D90}" srcOrd="0" destOrd="0" presId="urn:microsoft.com/office/officeart/2005/8/layout/process5"/>
    <dgm:cxn modelId="{ED31F59C-2FA2-48D0-A5C4-020A36279EE0}" type="presOf" srcId="{EA376413-DF9A-4759-8BA6-3D97766433F9}" destId="{29054A96-460B-49D9-B847-F656838E6B04}" srcOrd="0" destOrd="0" presId="urn:microsoft.com/office/officeart/2005/8/layout/process5"/>
    <dgm:cxn modelId="{AC482593-E683-48C8-ABDD-960CE911ECEA}" type="presOf" srcId="{50A63241-4E73-4252-B6F8-B97BEE20B98F}" destId="{5CAAD7E9-FF31-405B-BC31-DA13B8398BAC}" srcOrd="0" destOrd="0" presId="urn:microsoft.com/office/officeart/2005/8/layout/process5"/>
    <dgm:cxn modelId="{A84E97CE-61D1-44AF-A4CC-1C146261257A}" type="presOf" srcId="{EC75B34F-ADA9-4A99-8D27-A9853E615757}" destId="{0004BF5B-5E28-42EA-AF2D-5FC10F9006C7}" srcOrd="0" destOrd="0" presId="urn:microsoft.com/office/officeart/2005/8/layout/process5"/>
    <dgm:cxn modelId="{F35A25E8-999D-4584-AEFD-BCA6021766CD}" type="presOf" srcId="{B5CA5DD5-162B-4063-8661-C9CDB739EE2C}" destId="{630AF1F7-5902-4BD6-9924-DECCD3F5A77E}" srcOrd="0" destOrd="0" presId="urn:microsoft.com/office/officeart/2005/8/layout/process5"/>
    <dgm:cxn modelId="{A6915808-64D9-46D3-897F-236CB3DD596A}" type="presOf" srcId="{B5CA5DD5-162B-4063-8661-C9CDB739EE2C}" destId="{61484A7F-2D79-45C9-AE3C-337C2DF6869B}" srcOrd="1" destOrd="0" presId="urn:microsoft.com/office/officeart/2005/8/layout/process5"/>
    <dgm:cxn modelId="{E7FD821E-807C-4ED0-8828-BA0393EAFF3B}" srcId="{45690B06-9883-4E3D-99AB-6052C387180C}" destId="{EA376413-DF9A-4759-8BA6-3D97766433F9}" srcOrd="1" destOrd="0" parTransId="{61DC85ED-2AB6-4715-A1CE-F2BC10759782}" sibTransId="{B5CA5DD5-162B-4063-8661-C9CDB739EE2C}"/>
    <dgm:cxn modelId="{E601F9FA-AEB3-4D11-AB37-01E53F465263}" type="presOf" srcId="{45690B06-9883-4E3D-99AB-6052C387180C}" destId="{DD33F07B-BF5E-4B6B-B664-817DC230CA22}" srcOrd="0" destOrd="0" presId="urn:microsoft.com/office/officeart/2005/8/layout/process5"/>
    <dgm:cxn modelId="{DC70D8C3-D8EF-4E04-9F87-EA79A1B56442}" srcId="{45690B06-9883-4E3D-99AB-6052C387180C}" destId="{EC75B34F-ADA9-4A99-8D27-A9853E615757}" srcOrd="2" destOrd="0" parTransId="{D9F148A7-AB03-483D-8D7F-289F30451329}" sibTransId="{578748FC-5934-4DCD-965A-ED0339581405}"/>
    <dgm:cxn modelId="{7A16F21F-F567-4E27-8B64-84DA64AC2159}" type="presOf" srcId="{50A63241-4E73-4252-B6F8-B97BEE20B98F}" destId="{CD775BCD-C898-4D29-863A-09CB708BC5DE}" srcOrd="1" destOrd="0" presId="urn:microsoft.com/office/officeart/2005/8/layout/process5"/>
    <dgm:cxn modelId="{16B3B5C1-5D39-4CC6-BE0F-3A48777AE21C}" srcId="{45690B06-9883-4E3D-99AB-6052C387180C}" destId="{1420E19E-3731-4383-AF88-1DB903FE0EB5}" srcOrd="0" destOrd="0" parTransId="{4CD01D4E-DCE0-4ED3-BCEE-2F4B8D4AF4AD}" sibTransId="{50A63241-4E73-4252-B6F8-B97BEE20B98F}"/>
    <dgm:cxn modelId="{31D918CD-1EC4-4193-AF90-8EF77EE89995}" type="presParOf" srcId="{DD33F07B-BF5E-4B6B-B664-817DC230CA22}" destId="{BD0A28DC-67B3-49AC-A430-CF0DB0338D90}" srcOrd="0" destOrd="0" presId="urn:microsoft.com/office/officeart/2005/8/layout/process5"/>
    <dgm:cxn modelId="{A2DC1B63-6A63-4FDF-BB57-B8D623732BD2}" type="presParOf" srcId="{DD33F07B-BF5E-4B6B-B664-817DC230CA22}" destId="{5CAAD7E9-FF31-405B-BC31-DA13B8398BAC}" srcOrd="1" destOrd="0" presId="urn:microsoft.com/office/officeart/2005/8/layout/process5"/>
    <dgm:cxn modelId="{3EF15501-711F-4206-9F7D-0BC80923FE20}" type="presParOf" srcId="{5CAAD7E9-FF31-405B-BC31-DA13B8398BAC}" destId="{CD775BCD-C898-4D29-863A-09CB708BC5DE}" srcOrd="0" destOrd="0" presId="urn:microsoft.com/office/officeart/2005/8/layout/process5"/>
    <dgm:cxn modelId="{8C5BF262-20CD-425A-AE11-CD5CAF41FA81}" type="presParOf" srcId="{DD33F07B-BF5E-4B6B-B664-817DC230CA22}" destId="{29054A96-460B-49D9-B847-F656838E6B04}" srcOrd="2" destOrd="0" presId="urn:microsoft.com/office/officeart/2005/8/layout/process5"/>
    <dgm:cxn modelId="{535B0D43-9FF5-4821-8D78-1AB865CA1CB0}" type="presParOf" srcId="{DD33F07B-BF5E-4B6B-B664-817DC230CA22}" destId="{630AF1F7-5902-4BD6-9924-DECCD3F5A77E}" srcOrd="3" destOrd="0" presId="urn:microsoft.com/office/officeart/2005/8/layout/process5"/>
    <dgm:cxn modelId="{B228F2E2-0022-4F26-8526-840498D05F7E}" type="presParOf" srcId="{630AF1F7-5902-4BD6-9924-DECCD3F5A77E}" destId="{61484A7F-2D79-45C9-AE3C-337C2DF6869B}" srcOrd="0" destOrd="0" presId="urn:microsoft.com/office/officeart/2005/8/layout/process5"/>
    <dgm:cxn modelId="{9B1849A0-D507-417E-B5A2-ABFE39F350BE}" type="presParOf" srcId="{DD33F07B-BF5E-4B6B-B664-817DC230CA22}" destId="{0004BF5B-5E28-42EA-AF2D-5FC10F9006C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4DA45-2FE0-4BEA-9307-CD322D5686C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972FA07-611E-4B53-8AF5-84A4C54CA046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2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464 161,8 тыс.руб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C008321-D107-4181-8F7B-3CDF873E6633}" type="parTrans" cxnId="{66ECBCD1-6C01-4608-9909-57367E1F1329}">
      <dgm:prSet/>
      <dgm:spPr/>
      <dgm:t>
        <a:bodyPr/>
        <a:lstStyle/>
        <a:p>
          <a:endParaRPr lang="ru-RU"/>
        </a:p>
      </dgm:t>
    </dgm:pt>
    <dgm:pt modelId="{CDBC1728-C4A6-45E1-AD2E-7A3D0DD2CA5F}" type="sibTrans" cxnId="{66ECBCD1-6C01-4608-9909-57367E1F1329}">
      <dgm:prSet/>
      <dgm:spPr/>
      <dgm:t>
        <a:bodyPr/>
        <a:lstStyle/>
        <a:p>
          <a:endParaRPr lang="ru-RU"/>
        </a:p>
      </dgm:t>
    </dgm:pt>
    <dgm:pt modelId="{CC6246CE-A903-4E3F-A1D7-7768E697ABEE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2 483 046,6 тыс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</a:p>
      </dgm:t>
    </dgm:pt>
    <dgm:pt modelId="{FFC81BCD-CEA8-464B-9FE8-D921A379C3E9}" type="parTrans" cxnId="{451918C8-A559-4CE1-914E-0A732DB67F7D}">
      <dgm:prSet/>
      <dgm:spPr/>
      <dgm:t>
        <a:bodyPr/>
        <a:lstStyle/>
        <a:p>
          <a:endParaRPr lang="ru-RU"/>
        </a:p>
      </dgm:t>
    </dgm:pt>
    <dgm:pt modelId="{F8B5773F-9063-411A-8604-D25607B780B1}" type="sibTrans" cxnId="{451918C8-A559-4CE1-914E-0A732DB67F7D}">
      <dgm:prSet/>
      <dgm:spPr/>
      <dgm:t>
        <a:bodyPr/>
        <a:lstStyle/>
        <a:p>
          <a:endParaRPr lang="ru-RU"/>
        </a:p>
      </dgm:t>
    </dgm:pt>
    <dgm:pt modelId="{EF8A1FC1-6472-4A69-8535-0302D9AAACFF}" type="pres">
      <dgm:prSet presAssocID="{6124DA45-2FE0-4BEA-9307-CD322D5686CA}" presName="Name0" presStyleCnt="0">
        <dgm:presLayoutVars>
          <dgm:dir/>
          <dgm:resizeHandles val="exact"/>
        </dgm:presLayoutVars>
      </dgm:prSet>
      <dgm:spPr/>
    </dgm:pt>
    <dgm:pt modelId="{E7FB58B1-A897-42ED-81CB-C94AE88411A3}" type="pres">
      <dgm:prSet presAssocID="{6124DA45-2FE0-4BEA-9307-CD322D5686CA}" presName="bkgdShp" presStyleLbl="alignAccFollowNode1" presStyleIdx="0" presStyleCnt="1" custScaleY="114021"/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E3E5E58D-F82A-4E9C-9907-FC1DAA98F254}" type="pres">
      <dgm:prSet presAssocID="{6124DA45-2FE0-4BEA-9307-CD322D5686CA}" presName="linComp" presStyleCnt="0"/>
      <dgm:spPr/>
    </dgm:pt>
    <dgm:pt modelId="{BDCFB234-CA6C-4573-A815-B4492EC64D50}" type="pres">
      <dgm:prSet presAssocID="{A972FA07-611E-4B53-8AF5-84A4C54CA046}" presName="compNode" presStyleCnt="0"/>
      <dgm:spPr/>
    </dgm:pt>
    <dgm:pt modelId="{62E8C0AC-11B2-47EC-9CC4-9E9F0D04D65F}" type="pres">
      <dgm:prSet presAssocID="{A972FA07-611E-4B53-8AF5-84A4C54CA046}" presName="node" presStyleLbl="node1" presStyleIdx="0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A118-57EF-4971-AD77-F5190CD8217C}" type="pres">
      <dgm:prSet presAssocID="{A972FA07-611E-4B53-8AF5-84A4C54CA046}" presName="invisiNode" presStyleLbl="node1" presStyleIdx="0" presStyleCnt="2"/>
      <dgm:spPr/>
    </dgm:pt>
    <dgm:pt modelId="{E29001B9-E1F4-484C-8DAB-2E465342BB4B}" type="pres">
      <dgm:prSet presAssocID="{A972FA07-611E-4B53-8AF5-84A4C54CA046}" presName="imagNode" presStyleLbl="fgImgPlace1" presStyleIdx="0" presStyleCnt="2" custScaleY="136183" custLinFactNeighborX="1066" custLinFactNeighborY="-48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1B3A92-BBD3-4BC4-8DC5-C1F733F821BA}" type="pres">
      <dgm:prSet presAssocID="{CDBC1728-C4A6-45E1-AD2E-7A3D0DD2CA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FB2892-84FD-45C8-9DEC-D737A58734A0}" type="pres">
      <dgm:prSet presAssocID="{CC6246CE-A903-4E3F-A1D7-7768E697ABEE}" presName="compNode" presStyleCnt="0"/>
      <dgm:spPr/>
    </dgm:pt>
    <dgm:pt modelId="{B30626B5-ABBD-4140-AD1B-55FBCF71345F}" type="pres">
      <dgm:prSet presAssocID="{CC6246CE-A903-4E3F-A1D7-7768E697ABEE}" presName="node" presStyleLbl="node1" presStyleIdx="1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9209-3456-49BE-870F-F74335E1919C}" type="pres">
      <dgm:prSet presAssocID="{CC6246CE-A903-4E3F-A1D7-7768E697ABEE}" presName="invisiNode" presStyleLbl="node1" presStyleIdx="1" presStyleCnt="2"/>
      <dgm:spPr/>
    </dgm:pt>
    <dgm:pt modelId="{4E55A5B7-7FBF-4A3E-91F4-7749A3C025C3}" type="pres">
      <dgm:prSet presAssocID="{CC6246CE-A903-4E3F-A1D7-7768E697ABEE}" presName="imagNode" presStyleLbl="fgImgPlace1" presStyleIdx="1" presStyleCnt="2" custScaleY="126563" custLinFactNeighborX="197" custLinFactNeighborY="-48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BDDD6A1-BF8B-4A39-9420-79B6469AC40C}" type="presOf" srcId="{A972FA07-611E-4B53-8AF5-84A4C54CA046}" destId="{62E8C0AC-11B2-47EC-9CC4-9E9F0D04D65F}" srcOrd="0" destOrd="0" presId="urn:microsoft.com/office/officeart/2005/8/layout/pList2#1"/>
    <dgm:cxn modelId="{451918C8-A559-4CE1-914E-0A732DB67F7D}" srcId="{6124DA45-2FE0-4BEA-9307-CD322D5686CA}" destId="{CC6246CE-A903-4E3F-A1D7-7768E697ABEE}" srcOrd="1" destOrd="0" parTransId="{FFC81BCD-CEA8-464B-9FE8-D921A379C3E9}" sibTransId="{F8B5773F-9063-411A-8604-D25607B780B1}"/>
    <dgm:cxn modelId="{5E115428-32F1-4246-B5B7-E1FC53E12251}" type="presOf" srcId="{6124DA45-2FE0-4BEA-9307-CD322D5686CA}" destId="{EF8A1FC1-6472-4A69-8535-0302D9AAACFF}" srcOrd="0" destOrd="0" presId="urn:microsoft.com/office/officeart/2005/8/layout/pList2#1"/>
    <dgm:cxn modelId="{66ECBCD1-6C01-4608-9909-57367E1F1329}" srcId="{6124DA45-2FE0-4BEA-9307-CD322D5686CA}" destId="{A972FA07-611E-4B53-8AF5-84A4C54CA046}" srcOrd="0" destOrd="0" parTransId="{FC008321-D107-4181-8F7B-3CDF873E6633}" sibTransId="{CDBC1728-C4A6-45E1-AD2E-7A3D0DD2CA5F}"/>
    <dgm:cxn modelId="{972EA97D-9C03-4ACC-811B-C142D57034A4}" type="presOf" srcId="{CDBC1728-C4A6-45E1-AD2E-7A3D0DD2CA5F}" destId="{051B3A92-BBD3-4BC4-8DC5-C1F733F821BA}" srcOrd="0" destOrd="0" presId="urn:microsoft.com/office/officeart/2005/8/layout/pList2#1"/>
    <dgm:cxn modelId="{679B6885-F33D-41BD-92AF-27D4848424FE}" type="presOf" srcId="{CC6246CE-A903-4E3F-A1D7-7768E697ABEE}" destId="{B30626B5-ABBD-4140-AD1B-55FBCF71345F}" srcOrd="0" destOrd="0" presId="urn:microsoft.com/office/officeart/2005/8/layout/pList2#1"/>
    <dgm:cxn modelId="{60E4E4FB-5DE2-4F6E-AEC1-B040A38E2826}" type="presParOf" srcId="{EF8A1FC1-6472-4A69-8535-0302D9AAACFF}" destId="{E7FB58B1-A897-42ED-81CB-C94AE88411A3}" srcOrd="0" destOrd="0" presId="urn:microsoft.com/office/officeart/2005/8/layout/pList2#1"/>
    <dgm:cxn modelId="{9450F869-60A4-46FE-8F44-00FCB51672A4}" type="presParOf" srcId="{EF8A1FC1-6472-4A69-8535-0302D9AAACFF}" destId="{E3E5E58D-F82A-4E9C-9907-FC1DAA98F254}" srcOrd="1" destOrd="0" presId="urn:microsoft.com/office/officeart/2005/8/layout/pList2#1"/>
    <dgm:cxn modelId="{4A593AD4-9DE9-48E1-8308-46839D33A085}" type="presParOf" srcId="{E3E5E58D-F82A-4E9C-9907-FC1DAA98F254}" destId="{BDCFB234-CA6C-4573-A815-B4492EC64D50}" srcOrd="0" destOrd="0" presId="urn:microsoft.com/office/officeart/2005/8/layout/pList2#1"/>
    <dgm:cxn modelId="{7FED7B1F-AE4A-489C-A7B9-04B14585E073}" type="presParOf" srcId="{BDCFB234-CA6C-4573-A815-B4492EC64D50}" destId="{62E8C0AC-11B2-47EC-9CC4-9E9F0D04D65F}" srcOrd="0" destOrd="0" presId="urn:microsoft.com/office/officeart/2005/8/layout/pList2#1"/>
    <dgm:cxn modelId="{CF9F01CB-E8A4-4B14-9277-455E353B1FB8}" type="presParOf" srcId="{BDCFB234-CA6C-4573-A815-B4492EC64D50}" destId="{9F35A118-57EF-4971-AD77-F5190CD8217C}" srcOrd="1" destOrd="0" presId="urn:microsoft.com/office/officeart/2005/8/layout/pList2#1"/>
    <dgm:cxn modelId="{7B94A46A-2EB9-4174-9B12-86310973E71B}" type="presParOf" srcId="{BDCFB234-CA6C-4573-A815-B4492EC64D50}" destId="{E29001B9-E1F4-484C-8DAB-2E465342BB4B}" srcOrd="2" destOrd="0" presId="urn:microsoft.com/office/officeart/2005/8/layout/pList2#1"/>
    <dgm:cxn modelId="{F4DAD2DB-7A75-42E0-BFA6-6FAF0F28BB36}" type="presParOf" srcId="{E3E5E58D-F82A-4E9C-9907-FC1DAA98F254}" destId="{051B3A92-BBD3-4BC4-8DC5-C1F733F821BA}" srcOrd="1" destOrd="0" presId="urn:microsoft.com/office/officeart/2005/8/layout/pList2#1"/>
    <dgm:cxn modelId="{F944397E-19E7-41DD-8E1A-EB71EE7E50D4}" type="presParOf" srcId="{E3E5E58D-F82A-4E9C-9907-FC1DAA98F254}" destId="{13FB2892-84FD-45C8-9DEC-D737A58734A0}" srcOrd="2" destOrd="0" presId="urn:microsoft.com/office/officeart/2005/8/layout/pList2#1"/>
    <dgm:cxn modelId="{F826C7FF-BA0D-4668-8392-A75675C053F7}" type="presParOf" srcId="{13FB2892-84FD-45C8-9DEC-D737A58734A0}" destId="{B30626B5-ABBD-4140-AD1B-55FBCF71345F}" srcOrd="0" destOrd="0" presId="urn:microsoft.com/office/officeart/2005/8/layout/pList2#1"/>
    <dgm:cxn modelId="{32719CBF-C46D-4096-8A95-83F0256DBF96}" type="presParOf" srcId="{13FB2892-84FD-45C8-9DEC-D737A58734A0}" destId="{BA9C9209-3456-49BE-870F-F74335E1919C}" srcOrd="1" destOrd="0" presId="urn:microsoft.com/office/officeart/2005/8/layout/pList2#1"/>
    <dgm:cxn modelId="{28E9C295-2EBE-447C-B907-B423856DC65C}" type="presParOf" srcId="{13FB2892-84FD-45C8-9DEC-D737A58734A0}" destId="{4E55A5B7-7FBF-4A3E-91F4-7749A3C025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88BEE-7DB3-4719-80FA-E9EA803C2CD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779A7-DA80-4D36-B685-60E3905D340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</dgm:t>
    </dgm:pt>
    <dgm:pt modelId="{D697F2E1-7850-4A8E-BE00-8D8CED67C915}" type="parTrans" cxnId="{0EBA7A84-0E1B-487C-A8A4-58D620E15A23}">
      <dgm:prSet/>
      <dgm:spPr/>
      <dgm:t>
        <a:bodyPr/>
        <a:lstStyle/>
        <a:p>
          <a:endParaRPr lang="ru-RU"/>
        </a:p>
      </dgm:t>
    </dgm:pt>
    <dgm:pt modelId="{57CA66F3-73B6-4BB5-A936-C47E645AD7A1}" type="sibTrans" cxnId="{0EBA7A84-0E1B-487C-A8A4-58D620E15A23}">
      <dgm:prSet/>
      <dgm:spPr/>
      <dgm:t>
        <a:bodyPr/>
        <a:lstStyle/>
        <a:p>
          <a:endParaRPr lang="ru-RU"/>
        </a:p>
      </dgm:t>
    </dgm:pt>
    <dgm:pt modelId="{3AF6A196-138D-4C0A-8079-69766DE8A669}">
      <dgm:prSet custT="1"/>
      <dgm:spPr/>
      <dgm:t>
        <a:bodyPr/>
        <a:lstStyle/>
        <a:p>
          <a:pPr algn="ctr"/>
          <a:r>
            <a:rPr lang="ru-RU" sz="2000" b="1" dirty="0">
              <a:latin typeface="Times New Roman" pitchFamily="18" charset="0"/>
              <a:cs typeface="Times New Roman" pitchFamily="18" charset="0"/>
            </a:rPr>
            <a:t>18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884,8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тыс.руб.</a:t>
          </a:r>
        </a:p>
      </dgm:t>
    </dgm:pt>
    <dgm:pt modelId="{64AB1F6C-A98F-40C2-A802-97C20F41E849}" type="sibTrans" cxnId="{357FA81B-BE2F-4988-8DFC-E072E15F3F12}">
      <dgm:prSet/>
      <dgm:spPr/>
      <dgm:t>
        <a:bodyPr/>
        <a:lstStyle/>
        <a:p>
          <a:endParaRPr lang="ru-RU"/>
        </a:p>
      </dgm:t>
    </dgm:pt>
    <dgm:pt modelId="{3A224C91-85BF-4312-A6C6-16D12BE1DAE8}" type="parTrans" cxnId="{357FA81B-BE2F-4988-8DFC-E072E15F3F12}">
      <dgm:prSet/>
      <dgm:spPr/>
      <dgm:t>
        <a:bodyPr/>
        <a:lstStyle/>
        <a:p>
          <a:endParaRPr lang="ru-RU"/>
        </a:p>
      </dgm:t>
    </dgm:pt>
    <dgm:pt modelId="{6A4DBDBE-CA35-4A3A-94C8-08AFDBDD1D97}" type="pres">
      <dgm:prSet presAssocID="{74B88BEE-7DB3-4719-80FA-E9EA803C2C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BCAAD-B50C-4B2E-B913-19A557497EC2}" type="pres">
      <dgm:prSet presAssocID="{919779A7-DA80-4D36-B685-60E3905D340F}" presName="composite" presStyleCnt="0"/>
      <dgm:spPr/>
    </dgm:pt>
    <dgm:pt modelId="{A7438931-25DA-4FDA-AD21-BE03848C81BA}" type="pres">
      <dgm:prSet presAssocID="{919779A7-DA80-4D36-B685-60E3905D340F}" presName="parentText" presStyleLbl="alignNode1" presStyleIdx="0" presStyleCnt="1" custAng="0" custScaleX="366243" custLinFactNeighborX="-40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2B31-8A87-4C52-BC3A-7C2FAC617753}" type="pres">
      <dgm:prSet presAssocID="{919779A7-DA80-4D36-B685-60E3905D340F}" presName="descendantText" presStyleLbl="alignAcc1" presStyleIdx="0" presStyleCnt="1" custScaleX="60941" custLinFactNeighborX="8728" custLinFactNeighborY="16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FA81B-BE2F-4988-8DFC-E072E15F3F12}" srcId="{919779A7-DA80-4D36-B685-60E3905D340F}" destId="{3AF6A196-138D-4C0A-8079-69766DE8A669}" srcOrd="0" destOrd="0" parTransId="{3A224C91-85BF-4312-A6C6-16D12BE1DAE8}" sibTransId="{64AB1F6C-A98F-40C2-A802-97C20F41E849}"/>
    <dgm:cxn modelId="{CFD39DE8-E7DE-4139-9644-6E48A510ED5A}" type="presOf" srcId="{3AF6A196-138D-4C0A-8079-69766DE8A669}" destId="{5C8B2B31-8A87-4C52-BC3A-7C2FAC617753}" srcOrd="0" destOrd="0" presId="urn:microsoft.com/office/officeart/2005/8/layout/chevron2"/>
    <dgm:cxn modelId="{D0A2DA52-12F5-4846-99DF-3BAD326D8FBE}" type="presOf" srcId="{74B88BEE-7DB3-4719-80FA-E9EA803C2CD6}" destId="{6A4DBDBE-CA35-4A3A-94C8-08AFDBDD1D97}" srcOrd="0" destOrd="0" presId="urn:microsoft.com/office/officeart/2005/8/layout/chevron2"/>
    <dgm:cxn modelId="{70F3F0F6-EC7D-4AB2-A728-E6342137FAFB}" type="presOf" srcId="{919779A7-DA80-4D36-B685-60E3905D340F}" destId="{A7438931-25DA-4FDA-AD21-BE03848C81BA}" srcOrd="0" destOrd="0" presId="urn:microsoft.com/office/officeart/2005/8/layout/chevron2"/>
    <dgm:cxn modelId="{0EBA7A84-0E1B-487C-A8A4-58D620E15A23}" srcId="{74B88BEE-7DB3-4719-80FA-E9EA803C2CD6}" destId="{919779A7-DA80-4D36-B685-60E3905D340F}" srcOrd="0" destOrd="0" parTransId="{D697F2E1-7850-4A8E-BE00-8D8CED67C915}" sibTransId="{57CA66F3-73B6-4BB5-A936-C47E645AD7A1}"/>
    <dgm:cxn modelId="{F7E35D2A-3544-4723-A529-7992CB21890B}" type="presParOf" srcId="{6A4DBDBE-CA35-4A3A-94C8-08AFDBDD1D97}" destId="{5E7BCAAD-B50C-4B2E-B913-19A557497EC2}" srcOrd="0" destOrd="0" presId="urn:microsoft.com/office/officeart/2005/8/layout/chevron2"/>
    <dgm:cxn modelId="{F2CF76AB-C6F0-4041-8093-0C4590F70ECA}" type="presParOf" srcId="{5E7BCAAD-B50C-4B2E-B913-19A557497EC2}" destId="{A7438931-25DA-4FDA-AD21-BE03848C81BA}" srcOrd="0" destOrd="0" presId="urn:microsoft.com/office/officeart/2005/8/layout/chevron2"/>
    <dgm:cxn modelId="{A7030B3F-291B-4036-A973-AA71CC3F086A}" type="presParOf" srcId="{5E7BCAAD-B50C-4B2E-B913-19A557497EC2}" destId="{5C8B2B31-8A87-4C52-BC3A-7C2FAC6177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EE02B2-C3E3-465A-9432-BD4EFF294BC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92730-E683-4D68-8381-CBCF08AD46E5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-18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884,8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5F7CD2C-D609-47AE-A0D6-3BAA046ED9BA}" type="parTrans" cxnId="{885977F8-119A-45EE-BE81-C201AF74368B}">
      <dgm:prSet/>
      <dgm:spPr/>
      <dgm:t>
        <a:bodyPr/>
        <a:lstStyle/>
        <a:p>
          <a:endParaRPr lang="ru-RU"/>
        </a:p>
      </dgm:t>
    </dgm:pt>
    <dgm:pt modelId="{25F8DB5A-D534-46E1-BC8D-EC100BFC5E0F}" type="sibTrans" cxnId="{885977F8-119A-45EE-BE81-C201AF74368B}">
      <dgm:prSet/>
      <dgm:spPr/>
      <dgm:t>
        <a:bodyPr/>
        <a:lstStyle/>
        <a:p>
          <a:endParaRPr lang="ru-RU"/>
        </a:p>
      </dgm:t>
    </dgm:pt>
    <dgm:pt modelId="{917A3DAE-FB58-40C0-8C25-E0DF7CB7AA5D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-22 321,7</a:t>
          </a:r>
        </a:p>
      </dgm:t>
    </dgm:pt>
    <dgm:pt modelId="{D34908CF-B809-4E28-AB36-FE3570985D2E}" type="parTrans" cxnId="{83B935F1-EAD7-4BE6-8F83-9EE2D7C7E570}">
      <dgm:prSet/>
      <dgm:spPr/>
      <dgm:t>
        <a:bodyPr/>
        <a:lstStyle/>
        <a:p>
          <a:endParaRPr lang="ru-RU"/>
        </a:p>
      </dgm:t>
    </dgm:pt>
    <dgm:pt modelId="{E3CBAAB8-7C33-4701-9B19-8DE7AB71DFD9}" type="sibTrans" cxnId="{83B935F1-EAD7-4BE6-8F83-9EE2D7C7E570}">
      <dgm:prSet/>
      <dgm:spPr/>
      <dgm:t>
        <a:bodyPr/>
        <a:lstStyle/>
        <a:p>
          <a:endParaRPr lang="ru-RU"/>
        </a:p>
      </dgm:t>
    </dgm:pt>
    <dgm:pt modelId="{9E064D22-DB97-47B0-9BF2-83476EAFC2C4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20 321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499CB98-5DA1-475C-9E3B-1944F9E94E91}" type="sibTrans" cxnId="{5AAAA355-9024-4A12-AED3-F3DBC112089D}">
      <dgm:prSet/>
      <dgm:spPr/>
      <dgm:t>
        <a:bodyPr/>
        <a:lstStyle/>
        <a:p>
          <a:endParaRPr lang="ru-RU"/>
        </a:p>
      </dgm:t>
    </dgm:pt>
    <dgm:pt modelId="{16D3BF45-F62D-4AB6-8857-D480BAD7FA2B}" type="parTrans" cxnId="{5AAAA355-9024-4A12-AED3-F3DBC112089D}">
      <dgm:prSet/>
      <dgm:spPr/>
      <dgm:t>
        <a:bodyPr/>
        <a:lstStyle/>
        <a:p>
          <a:endParaRPr lang="ru-RU"/>
        </a:p>
      </dgm:t>
    </dgm:pt>
    <dgm:pt modelId="{1283970A-0903-44C2-9A51-A287DF6A5E74}" type="pres">
      <dgm:prSet presAssocID="{34EE02B2-C3E3-465A-9432-BD4EFF294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3075A-23E1-40FF-8FBD-C3F0740D322B}" type="pres">
      <dgm:prSet presAssocID="{C0A92730-E683-4D68-8381-CBCF08AD46E5}" presName="Name5" presStyleLbl="vennNode1" presStyleIdx="0" presStyleCnt="3" custScaleX="112178" custLinFactNeighborX="629" custLinFactNeighborY="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EB24-0D8D-4EA5-B758-778893305ACA}" type="pres">
      <dgm:prSet presAssocID="{25F8DB5A-D534-46E1-BC8D-EC100BFC5E0F}" presName="space" presStyleCnt="0"/>
      <dgm:spPr/>
    </dgm:pt>
    <dgm:pt modelId="{3B65A017-AB65-484B-B35E-4BA28F650CB0}" type="pres">
      <dgm:prSet presAssocID="{917A3DAE-FB58-40C0-8C25-E0DF7CB7AA5D}" presName="Name5" presStyleLbl="vennNode1" presStyleIdx="1" presStyleCnt="3" custScaleX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5FE1-9B0F-4058-A044-6A1108163D76}" type="pres">
      <dgm:prSet presAssocID="{E3CBAAB8-7C33-4701-9B19-8DE7AB71DFD9}" presName="space" presStyleCnt="0"/>
      <dgm:spPr/>
    </dgm:pt>
    <dgm:pt modelId="{256F4426-7A2D-4935-B76D-3E13F7374586}" type="pres">
      <dgm:prSet presAssocID="{9E064D22-DB97-47B0-9BF2-83476EAFC2C4}" presName="Name5" presStyleLbl="vennNode1" presStyleIdx="2" presStyleCnt="3" custScaleX="118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B4CA6-DB0D-45A3-8A66-1AF6E31A0C38}" type="presOf" srcId="{9E064D22-DB97-47B0-9BF2-83476EAFC2C4}" destId="{256F4426-7A2D-4935-B76D-3E13F7374586}" srcOrd="0" destOrd="0" presId="urn:microsoft.com/office/officeart/2005/8/layout/venn3"/>
    <dgm:cxn modelId="{5AAAA355-9024-4A12-AED3-F3DBC112089D}" srcId="{34EE02B2-C3E3-465A-9432-BD4EFF294BC3}" destId="{9E064D22-DB97-47B0-9BF2-83476EAFC2C4}" srcOrd="2" destOrd="0" parTransId="{16D3BF45-F62D-4AB6-8857-D480BAD7FA2B}" sibTransId="{5499CB98-5DA1-475C-9E3B-1944F9E94E91}"/>
    <dgm:cxn modelId="{2A5EB3CF-54D3-42EB-9FD0-D95E73B110D0}" type="presOf" srcId="{34EE02B2-C3E3-465A-9432-BD4EFF294BC3}" destId="{1283970A-0903-44C2-9A51-A287DF6A5E74}" srcOrd="0" destOrd="0" presId="urn:microsoft.com/office/officeart/2005/8/layout/venn3"/>
    <dgm:cxn modelId="{83B935F1-EAD7-4BE6-8F83-9EE2D7C7E570}" srcId="{34EE02B2-C3E3-465A-9432-BD4EFF294BC3}" destId="{917A3DAE-FB58-40C0-8C25-E0DF7CB7AA5D}" srcOrd="1" destOrd="0" parTransId="{D34908CF-B809-4E28-AB36-FE3570985D2E}" sibTransId="{E3CBAAB8-7C33-4701-9B19-8DE7AB71DFD9}"/>
    <dgm:cxn modelId="{3506088A-00E2-4098-AE3F-232ACEF503C5}" type="presOf" srcId="{917A3DAE-FB58-40C0-8C25-E0DF7CB7AA5D}" destId="{3B65A017-AB65-484B-B35E-4BA28F650CB0}" srcOrd="0" destOrd="0" presId="urn:microsoft.com/office/officeart/2005/8/layout/venn3"/>
    <dgm:cxn modelId="{885977F8-119A-45EE-BE81-C201AF74368B}" srcId="{34EE02B2-C3E3-465A-9432-BD4EFF294BC3}" destId="{C0A92730-E683-4D68-8381-CBCF08AD46E5}" srcOrd="0" destOrd="0" parTransId="{35F7CD2C-D609-47AE-A0D6-3BAA046ED9BA}" sibTransId="{25F8DB5A-D534-46E1-BC8D-EC100BFC5E0F}"/>
    <dgm:cxn modelId="{C2B0E29D-1D9C-431B-BB8A-0ED39036D29D}" type="presOf" srcId="{C0A92730-E683-4D68-8381-CBCF08AD46E5}" destId="{A553075A-23E1-40FF-8FBD-C3F0740D322B}" srcOrd="0" destOrd="0" presId="urn:microsoft.com/office/officeart/2005/8/layout/venn3"/>
    <dgm:cxn modelId="{8358E6B8-46AB-41AC-A7EF-9A5C41C69D1D}" type="presParOf" srcId="{1283970A-0903-44C2-9A51-A287DF6A5E74}" destId="{A553075A-23E1-40FF-8FBD-C3F0740D322B}" srcOrd="0" destOrd="0" presId="urn:microsoft.com/office/officeart/2005/8/layout/venn3"/>
    <dgm:cxn modelId="{F5257AF0-9A6C-4E74-BB94-68CE50CFC28B}" type="presParOf" srcId="{1283970A-0903-44C2-9A51-A287DF6A5E74}" destId="{328FEB24-0D8D-4EA5-B758-778893305ACA}" srcOrd="1" destOrd="0" presId="urn:microsoft.com/office/officeart/2005/8/layout/venn3"/>
    <dgm:cxn modelId="{5B834FA7-089E-431D-86B5-C0643270C98E}" type="presParOf" srcId="{1283970A-0903-44C2-9A51-A287DF6A5E74}" destId="{3B65A017-AB65-484B-B35E-4BA28F650CB0}" srcOrd="2" destOrd="0" presId="urn:microsoft.com/office/officeart/2005/8/layout/venn3"/>
    <dgm:cxn modelId="{E23192EC-0832-4B9D-93B4-5DEAECDE0AB8}" type="presParOf" srcId="{1283970A-0903-44C2-9A51-A287DF6A5E74}" destId="{C4ED5FE1-9B0F-4058-A044-6A1108163D76}" srcOrd="3" destOrd="0" presId="urn:microsoft.com/office/officeart/2005/8/layout/venn3"/>
    <dgm:cxn modelId="{FCDCFA2B-3F63-4FE8-9A2B-E8DE2F043ADC}" type="presParOf" srcId="{1283970A-0903-44C2-9A51-A287DF6A5E74}" destId="{256F4426-7A2D-4935-B76D-3E13F737458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26DE15-D864-4EA8-9956-C9E159B96AA8}" type="presOf" srcId="{4B2285BE-0161-45D8-9860-151F2C6C5E86}" destId="{F8F0EAE8-66EE-4AA5-8685-3EE4F6C9AC77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9C407221-43FA-4071-AD43-A9CEFD431D41}" type="presOf" srcId="{A6D566F9-A693-49A6-887B-1A6BD87B15D1}" destId="{46004B77-768E-486D-B6C4-73ADCF5165E3}" srcOrd="0" destOrd="0" presId="urn:microsoft.com/office/officeart/2005/8/layout/radial4"/>
    <dgm:cxn modelId="{C2C6F61B-1F2C-4B43-A294-08579BD9D0D0}" type="presOf" srcId="{A86B8E9E-6255-4269-9313-ABE09BE7301D}" destId="{94E28D4B-C707-45EC-9CF1-4AAA0EFA2EC6}" srcOrd="0" destOrd="0" presId="urn:microsoft.com/office/officeart/2005/8/layout/radial4"/>
    <dgm:cxn modelId="{1ED3FB5D-1A85-4FF9-9517-551A1D6B522E}" type="presOf" srcId="{8574F713-3620-4476-937F-314D5D41A579}" destId="{D4ED46AC-F844-428B-968D-F34BA5E09DED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94D3EF1B-294F-4DAC-A271-FB967637A9DA}" type="presOf" srcId="{A84D6B5C-8EF1-4319-8C13-FDED57AC4892}" destId="{80978208-C2C9-438D-B100-294C3257BEE9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8B994DF4-0A10-4780-A85D-61247D7B1B0C}" type="presOf" srcId="{60A9330E-B347-4259-9A5C-2003ECF426D7}" destId="{1D33FFE0-B798-413A-9B75-8F3A48951FD5}" srcOrd="0" destOrd="0" presId="urn:microsoft.com/office/officeart/2005/8/layout/radial4"/>
    <dgm:cxn modelId="{1186BB25-1981-4DB7-913A-8ED6DCCC38AE}" type="presParOf" srcId="{94E28D4B-C707-45EC-9CF1-4AAA0EFA2EC6}" destId="{F8F0EAE8-66EE-4AA5-8685-3EE4F6C9AC77}" srcOrd="0" destOrd="0" presId="urn:microsoft.com/office/officeart/2005/8/layout/radial4"/>
    <dgm:cxn modelId="{06331D12-BC6E-4E20-9F97-46626DEA2A8B}" type="presParOf" srcId="{94E28D4B-C707-45EC-9CF1-4AAA0EFA2EC6}" destId="{D4ED46AC-F844-428B-968D-F34BA5E09DED}" srcOrd="1" destOrd="0" presId="urn:microsoft.com/office/officeart/2005/8/layout/radial4"/>
    <dgm:cxn modelId="{1B9336FD-6F6D-41F5-8791-7C5DA5879768}" type="presParOf" srcId="{94E28D4B-C707-45EC-9CF1-4AAA0EFA2EC6}" destId="{80978208-C2C9-438D-B100-294C3257BEE9}" srcOrd="2" destOrd="0" presId="urn:microsoft.com/office/officeart/2005/8/layout/radial4"/>
    <dgm:cxn modelId="{C598CB2D-60EA-4E47-AA28-0362E16C11BA}" type="presParOf" srcId="{94E28D4B-C707-45EC-9CF1-4AAA0EFA2EC6}" destId="{1D33FFE0-B798-413A-9B75-8F3A48951FD5}" srcOrd="3" destOrd="0" presId="urn:microsoft.com/office/officeart/2005/8/layout/radial4"/>
    <dgm:cxn modelId="{3FBEE2F2-F294-4F34-9DCE-B26122DE94D4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0E92C-1B79-4598-8354-E3C83019AB83}" type="presOf" srcId="{A84D6B5C-8EF1-4319-8C13-FDED57AC4892}" destId="{80978208-C2C9-438D-B100-294C3257BEE9}" srcOrd="0" destOrd="0" presId="urn:microsoft.com/office/officeart/2005/8/layout/radial4"/>
    <dgm:cxn modelId="{63BC1068-7727-4131-8BDF-E0FB2DF2D880}" type="presOf" srcId="{4B2285BE-0161-45D8-9860-151F2C6C5E86}" destId="{F8F0EAE8-66EE-4AA5-8685-3EE4F6C9AC77}" srcOrd="0" destOrd="0" presId="urn:microsoft.com/office/officeart/2005/8/layout/radial4"/>
    <dgm:cxn modelId="{0FA33E5B-98EA-40A1-A1F2-0B27A2D1DB52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E296EFEE-D36F-4BCA-AA1E-F9A7B37C1D6A}" type="presOf" srcId="{A86B8E9E-6255-4269-9313-ABE09BE7301D}" destId="{94E28D4B-C707-45EC-9CF1-4AAA0EFA2EC6}" srcOrd="0" destOrd="0" presId="urn:microsoft.com/office/officeart/2005/8/layout/radial4"/>
    <dgm:cxn modelId="{A79C8199-A20E-4356-81AC-6F3AE0EB2510}" type="presOf" srcId="{8574F713-3620-4476-937F-314D5D41A579}" destId="{D4ED46AC-F844-428B-968D-F34BA5E09DED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EB0DBBF0-D60E-404C-996D-C3694A53690D}" type="presOf" srcId="{60A9330E-B347-4259-9A5C-2003ECF426D7}" destId="{1D33FFE0-B798-413A-9B75-8F3A48951FD5}" srcOrd="0" destOrd="0" presId="urn:microsoft.com/office/officeart/2005/8/layout/radial4"/>
    <dgm:cxn modelId="{8DDCAB30-E959-4950-B341-2F9A394A8A36}" type="presParOf" srcId="{94E28D4B-C707-45EC-9CF1-4AAA0EFA2EC6}" destId="{F8F0EAE8-66EE-4AA5-8685-3EE4F6C9AC77}" srcOrd="0" destOrd="0" presId="urn:microsoft.com/office/officeart/2005/8/layout/radial4"/>
    <dgm:cxn modelId="{61AB382A-04CD-4872-9A5E-AEF3F85115B9}" type="presParOf" srcId="{94E28D4B-C707-45EC-9CF1-4AAA0EFA2EC6}" destId="{D4ED46AC-F844-428B-968D-F34BA5E09DED}" srcOrd="1" destOrd="0" presId="urn:microsoft.com/office/officeart/2005/8/layout/radial4"/>
    <dgm:cxn modelId="{F1ED5F57-A393-4129-A971-7400EB699C86}" type="presParOf" srcId="{94E28D4B-C707-45EC-9CF1-4AAA0EFA2EC6}" destId="{80978208-C2C9-438D-B100-294C3257BEE9}" srcOrd="2" destOrd="0" presId="urn:microsoft.com/office/officeart/2005/8/layout/radial4"/>
    <dgm:cxn modelId="{C0613778-C854-4AD3-9A53-AF53C793CF09}" type="presParOf" srcId="{94E28D4B-C707-45EC-9CF1-4AAA0EFA2EC6}" destId="{1D33FFE0-B798-413A-9B75-8F3A48951FD5}" srcOrd="3" destOrd="0" presId="urn:microsoft.com/office/officeart/2005/8/layout/radial4"/>
    <dgm:cxn modelId="{90DA8063-C68E-429D-82D8-531F0AFC44C8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1E05C-653C-4AEA-9AF3-4FF234248751}" type="presOf" srcId="{A86B8E9E-6255-4269-9313-ABE09BE7301D}" destId="{94E28D4B-C707-45EC-9CF1-4AAA0EFA2EC6}" srcOrd="0" destOrd="0" presId="urn:microsoft.com/office/officeart/2005/8/layout/radial4"/>
    <dgm:cxn modelId="{CF886A32-5858-455E-9933-A51E7A8AFF45}" type="presOf" srcId="{8574F713-3620-4476-937F-314D5D41A579}" destId="{D4ED46AC-F844-428B-968D-F34BA5E09DED}" srcOrd="0" destOrd="0" presId="urn:microsoft.com/office/officeart/2005/8/layout/radial4"/>
    <dgm:cxn modelId="{FBAD029A-48CC-47FE-BE5B-A0B2932533AB}" type="presOf" srcId="{60A9330E-B347-4259-9A5C-2003ECF426D7}" destId="{1D33FFE0-B798-413A-9B75-8F3A48951FD5}" srcOrd="0" destOrd="0" presId="urn:microsoft.com/office/officeart/2005/8/layout/radial4"/>
    <dgm:cxn modelId="{2468C9A6-9D5D-4B41-B11E-32E7777BD9E6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2AC1E94F-1CC1-4DF3-B8DE-01D82E630C4A}" type="presOf" srcId="{4B2285BE-0161-45D8-9860-151F2C6C5E86}" destId="{F8F0EAE8-66EE-4AA5-8685-3EE4F6C9AC77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D2FB2001-99DB-423D-9ED2-F04B26FD9C47}" type="presOf" srcId="{A84D6B5C-8EF1-4319-8C13-FDED57AC4892}" destId="{80978208-C2C9-438D-B100-294C3257BEE9}" srcOrd="0" destOrd="0" presId="urn:microsoft.com/office/officeart/2005/8/layout/radial4"/>
    <dgm:cxn modelId="{ED459F4B-82C4-4888-8CFF-6CD853B90E40}" type="presParOf" srcId="{94E28D4B-C707-45EC-9CF1-4AAA0EFA2EC6}" destId="{F8F0EAE8-66EE-4AA5-8685-3EE4F6C9AC77}" srcOrd="0" destOrd="0" presId="urn:microsoft.com/office/officeart/2005/8/layout/radial4"/>
    <dgm:cxn modelId="{E874084A-87BB-47E9-AE72-D76592B42D2E}" type="presParOf" srcId="{94E28D4B-C707-45EC-9CF1-4AAA0EFA2EC6}" destId="{D4ED46AC-F844-428B-968D-F34BA5E09DED}" srcOrd="1" destOrd="0" presId="urn:microsoft.com/office/officeart/2005/8/layout/radial4"/>
    <dgm:cxn modelId="{86547D03-E660-44B2-8B36-6682E66F305C}" type="presParOf" srcId="{94E28D4B-C707-45EC-9CF1-4AAA0EFA2EC6}" destId="{80978208-C2C9-438D-B100-294C3257BEE9}" srcOrd="2" destOrd="0" presId="urn:microsoft.com/office/officeart/2005/8/layout/radial4"/>
    <dgm:cxn modelId="{07C5D4BE-293A-42CC-8089-FC4F705D1021}" type="presParOf" srcId="{94E28D4B-C707-45EC-9CF1-4AAA0EFA2EC6}" destId="{1D33FFE0-B798-413A-9B75-8F3A48951FD5}" srcOrd="3" destOrd="0" presId="urn:microsoft.com/office/officeart/2005/8/layout/radial4"/>
    <dgm:cxn modelId="{FB8D954A-5D36-4C70-A4D5-29B9D229B901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9999FF"/>
        </a:solidFill>
      </dgm:spPr>
      <dgm:t>
        <a:bodyPr/>
        <a:lstStyle/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algn="ctr"/>
          <a:r>
            <a:rPr lang="ru-RU" sz="2000" b="1" dirty="0" smtClean="0">
              <a:latin typeface="Times New Roman"/>
              <a:ea typeface="Times New Roman"/>
              <a:cs typeface="Times New Roman"/>
            </a:rPr>
            <a:t>2 483 046,6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рублей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9999FF"/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0070C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9999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rgbClr val="64AD0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92F2A2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66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66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 custLinFactNeighborX="20802" custLinFactNeighborY="1454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9734F-4EC5-470C-BC18-31349CA262C1}" type="presOf" srcId="{66E51CD7-05D6-4658-BDAA-92C6F3E19708}" destId="{553B84E4-4A31-43DB-B3BF-8E8EF2B79F2D}" srcOrd="0" destOrd="0" presId="urn:microsoft.com/office/officeart/2005/8/layout/radial5"/>
    <dgm:cxn modelId="{0279F2B1-BD4A-4CE6-A1F2-2C8587F9153C}" type="presOf" srcId="{BC4B6763-2F33-4CCB-B9CC-377BBD0F0800}" destId="{A0B7EB92-DF16-476D-BB87-6C0D26E26F61}" srcOrd="0" destOrd="0" presId="urn:microsoft.com/office/officeart/2005/8/layout/radial5"/>
    <dgm:cxn modelId="{2404C53B-D791-4C82-8C51-8CAF1125E765}" type="presOf" srcId="{77DF95E1-3397-43CE-99EF-E82D1E9B2066}" destId="{7A035AEB-3A20-4DC3-9A60-032AB2743B03}" srcOrd="0" destOrd="0" presId="urn:microsoft.com/office/officeart/2005/8/layout/radial5"/>
    <dgm:cxn modelId="{53697368-797D-4ABB-8046-32223809C458}" type="presOf" srcId="{08170AFC-8E89-4179-A96D-636AFFD8C3F3}" destId="{53D78D63-5F88-4163-9535-46A64127BD3A}" srcOrd="1" destOrd="0" presId="urn:microsoft.com/office/officeart/2005/8/layout/radial5"/>
    <dgm:cxn modelId="{6FA9C559-B5B5-42CD-AADA-F98BF0DA9CA8}" type="presOf" srcId="{A8FC0520-4E1C-47C9-9459-5A566E2A3269}" destId="{47F0322C-5978-482D-A409-1280E22C6D82}" srcOrd="1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8A423E4-0258-40FE-80B5-722E225549AC}" type="presOf" srcId="{D2A69AB7-A0A6-4501-95CD-2902A3384DE3}" destId="{FED909B6-8F19-4D98-AAC2-EBEEF4830C2B}" srcOrd="0" destOrd="0" presId="urn:microsoft.com/office/officeart/2005/8/layout/radial5"/>
    <dgm:cxn modelId="{4F264C60-8124-4B30-B741-5428FCC87D90}" type="presOf" srcId="{BC4B6763-2F33-4CCB-B9CC-377BBD0F0800}" destId="{E3A5A4EE-729B-477E-AEA8-7FC61FA6B941}" srcOrd="1" destOrd="0" presId="urn:microsoft.com/office/officeart/2005/8/layout/radial5"/>
    <dgm:cxn modelId="{60A45D1E-F2D0-460E-B4F6-D67B1E959C05}" type="presOf" srcId="{637E412C-91EE-486E-8354-15F2384BE3EA}" destId="{D8B200F5-4D07-49B2-A587-C2FE6CEC49F8}" srcOrd="0" destOrd="0" presId="urn:microsoft.com/office/officeart/2005/8/layout/radial5"/>
    <dgm:cxn modelId="{94B08A9C-B5B3-476C-BB11-623674FD6B01}" type="presOf" srcId="{6B4A9C71-5243-4375-98C7-BA189146832B}" destId="{8B82EA68-B59A-424E-9756-C221A13DB47F}" srcOrd="0" destOrd="0" presId="urn:microsoft.com/office/officeart/2005/8/layout/radial5"/>
    <dgm:cxn modelId="{5AEB925C-B93D-4D47-9564-2EA6EE8964F9}" type="presOf" srcId="{6598F354-400C-439C-BDD5-729D663E252E}" destId="{FA950D33-9BD9-4D37-A533-789F5554AFB5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FBBC7488-8E8C-452B-B752-A6F4A9AF8D7F}" type="presOf" srcId="{A8FC0520-4E1C-47C9-9459-5A566E2A3269}" destId="{E7EAB10C-E176-4610-B2C6-BE8F83AD0F9B}" srcOrd="0" destOrd="0" presId="urn:microsoft.com/office/officeart/2005/8/layout/radial5"/>
    <dgm:cxn modelId="{0AE5454E-4309-45EF-9EC6-57CE4CC54C46}" type="presOf" srcId="{77DF95E1-3397-43CE-99EF-E82D1E9B2066}" destId="{4273F29E-B93C-44D6-A671-FCDC77ED9BA3}" srcOrd="1" destOrd="0" presId="urn:microsoft.com/office/officeart/2005/8/layout/radial5"/>
    <dgm:cxn modelId="{98179D1B-F696-4A54-B4D2-BA7D391C6AC0}" type="presOf" srcId="{C021BE46-16AF-4372-B2A0-67875E2C82CF}" destId="{DA660ED5-C4B7-4208-928A-B8DD66837486}" srcOrd="1" destOrd="0" presId="urn:microsoft.com/office/officeart/2005/8/layout/radial5"/>
    <dgm:cxn modelId="{7B48B704-F728-458F-9200-687DE5C83835}" type="presOf" srcId="{62E153EB-408C-4CB3-B6CA-2A439518E14B}" destId="{83F11675-07D9-406F-853D-13FD28BBB805}" srcOrd="0" destOrd="0" presId="urn:microsoft.com/office/officeart/2005/8/layout/radial5"/>
    <dgm:cxn modelId="{0AB8DFCE-BF94-4541-9D35-D0C087E3CC3A}" type="presOf" srcId="{AA0A2BD5-A368-4F17-8E9D-23F1FC377812}" destId="{EB1C3899-7B42-47CD-912B-DD035472498D}" srcOrd="0" destOrd="0" presId="urn:microsoft.com/office/officeart/2005/8/layout/radial5"/>
    <dgm:cxn modelId="{5323B214-EFCB-4A7C-B1D0-7B42401609DD}" type="presOf" srcId="{9DEE7B50-C1CB-48D2-999B-DF1098A88396}" destId="{881BA4B6-6173-4BE7-ACB0-127409627ABA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61032F7A-8FB2-4BE5-8A30-1A15924E90BE}" type="presOf" srcId="{6598F354-400C-439C-BDD5-729D663E252E}" destId="{F326903B-AF5C-41D9-A950-9DE60C069BDF}" srcOrd="1" destOrd="0" presId="urn:microsoft.com/office/officeart/2005/8/layout/radial5"/>
    <dgm:cxn modelId="{37DD35C7-EDC9-444B-837F-084C5BFA6029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E9D0CC4-8413-4CB7-BB27-9B7F534358E6}" type="presOf" srcId="{66E51CD7-05D6-4658-BDAA-92C6F3E19708}" destId="{C47D9E4B-AD47-4E79-B529-9B264E8F4F6B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1E03B08D-F164-4683-ABDE-7B4649149C66}" type="presOf" srcId="{8D513BD1-7137-4BB2-A1F4-1B02EFB0F34F}" destId="{8D15C70B-27DC-4BC4-8B54-1A6B8CC1DBC1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5C8A9928-ADF9-485D-ADCE-C98A68BC27DD}" type="presOf" srcId="{4B1A8440-411B-4A5D-AFC7-3583C59ADD0E}" destId="{73BC26A8-8D0F-45E6-9E3B-37EADD227262}" srcOrd="0" destOrd="0" presId="urn:microsoft.com/office/officeart/2005/8/layout/radial5"/>
    <dgm:cxn modelId="{AFB188F5-137B-4FE1-99F7-C4DDBC77DFC9}" type="presOf" srcId="{3BA0FA79-0F0A-4F39-8C6F-85BF113366C3}" destId="{E0AC84DD-2093-416F-85DE-E547FE520660}" srcOrd="0" destOrd="0" presId="urn:microsoft.com/office/officeart/2005/8/layout/radial5"/>
    <dgm:cxn modelId="{ACDE2E7D-5AC3-4FFC-9E59-7C40DFC37EA0}" type="presOf" srcId="{8D513BD1-7137-4BB2-A1F4-1B02EFB0F34F}" destId="{4731EA70-1FA8-49F5-A6BF-4AE9CB97C303}" srcOrd="0" destOrd="0" presId="urn:microsoft.com/office/officeart/2005/8/layout/radial5"/>
    <dgm:cxn modelId="{2D9F83C7-65F6-4D76-91F8-E2EB3CA96807}" type="presOf" srcId="{9F96D360-CB55-48DB-9778-BF90DCE1129E}" destId="{69EA0517-EDCB-4CEB-899F-D56DCF7B4404}" srcOrd="0" destOrd="0" presId="urn:microsoft.com/office/officeart/2005/8/layout/radial5"/>
    <dgm:cxn modelId="{FF522DB7-6AA1-46E1-8842-3E7C8FBB315D}" type="presOf" srcId="{082CE592-953F-441B-B0C2-F864433A8493}" destId="{839DF450-14DD-4280-9AEE-DA73938E9B9D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8D364EAE-3A6D-41FA-BDB1-9B96A735DF5B}" type="presOf" srcId="{C021BE46-16AF-4372-B2A0-67875E2C82CF}" destId="{06F93DE9-E67A-4CE1-BC6B-5C458B1137B0}" srcOrd="0" destOrd="0" presId="urn:microsoft.com/office/officeart/2005/8/layout/radial5"/>
    <dgm:cxn modelId="{68C1699E-F246-4E78-865C-6A9E94B42D41}" type="presOf" srcId="{9DEE7B50-C1CB-48D2-999B-DF1098A88396}" destId="{2F5553CB-2478-4421-B002-5FA728364A78}" srcOrd="0" destOrd="0" presId="urn:microsoft.com/office/officeart/2005/8/layout/radial5"/>
    <dgm:cxn modelId="{F4C643F5-BD2F-4652-9FD6-592AD998448D}" type="presOf" srcId="{6F647F05-65E5-443B-9310-4AF895EEC1B0}" destId="{ED72E44C-8498-48F8-9652-E5DD6AC5818D}" srcOrd="0" destOrd="0" presId="urn:microsoft.com/office/officeart/2005/8/layout/radial5"/>
    <dgm:cxn modelId="{DB9D3F03-4E90-4C0F-9A7F-64E0044D7936}" type="presOf" srcId="{420BA717-63F2-4ED1-9193-BDF0AD7BC7EB}" destId="{FFE63D16-C443-42C8-BB30-4CA61876A647}" srcOrd="0" destOrd="0" presId="urn:microsoft.com/office/officeart/2005/8/layout/radial5"/>
    <dgm:cxn modelId="{F7935A11-BF57-48D6-9DBF-95332493DF0E}" type="presOf" srcId="{08170AFC-8E89-4179-A96D-636AFFD8C3F3}" destId="{DF27FC25-052B-426A-9E06-117E992234F6}" srcOrd="0" destOrd="0" presId="urn:microsoft.com/office/officeart/2005/8/layout/radial5"/>
    <dgm:cxn modelId="{C6931334-0DCE-4FA8-BE83-5576C8C0BAA1}" type="presOf" srcId="{082CE592-953F-441B-B0C2-F864433A8493}" destId="{A0E222DD-64BD-4A89-BBB9-2B80D8318D4A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A3F7619-CBB8-46A2-B24B-93FFBC7ACBB2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26EC7A4C-FD9A-4990-8132-4FB17FA58EA2}" type="presParOf" srcId="{8B82EA68-B59A-424E-9756-C221A13DB47F}" destId="{ED72E44C-8498-48F8-9652-E5DD6AC5818D}" srcOrd="0" destOrd="0" presId="urn:microsoft.com/office/officeart/2005/8/layout/radial5"/>
    <dgm:cxn modelId="{257414A0-4D81-41EB-BD8C-C37FF6B95530}" type="presParOf" srcId="{8B82EA68-B59A-424E-9756-C221A13DB47F}" destId="{4731EA70-1FA8-49F5-A6BF-4AE9CB97C303}" srcOrd="1" destOrd="0" presId="urn:microsoft.com/office/officeart/2005/8/layout/radial5"/>
    <dgm:cxn modelId="{0B646B1A-C872-41A1-9FBC-D63865167260}" type="presParOf" srcId="{4731EA70-1FA8-49F5-A6BF-4AE9CB97C303}" destId="{8D15C70B-27DC-4BC4-8B54-1A6B8CC1DBC1}" srcOrd="0" destOrd="0" presId="urn:microsoft.com/office/officeart/2005/8/layout/radial5"/>
    <dgm:cxn modelId="{96DBBA56-8790-4263-8A74-F1E87793DD1F}" type="presParOf" srcId="{8B82EA68-B59A-424E-9756-C221A13DB47F}" destId="{E2EC1D87-F728-458A-8AB1-7A3D78F9D25E}" srcOrd="2" destOrd="0" presId="urn:microsoft.com/office/officeart/2005/8/layout/radial5"/>
    <dgm:cxn modelId="{3255429A-960A-49BA-902D-097C984B6B95}" type="presParOf" srcId="{8B82EA68-B59A-424E-9756-C221A13DB47F}" destId="{A0E222DD-64BD-4A89-BBB9-2B80D8318D4A}" srcOrd="3" destOrd="0" presId="urn:microsoft.com/office/officeart/2005/8/layout/radial5"/>
    <dgm:cxn modelId="{EC1E59AA-3A60-4EB9-8559-71A7D85EC13A}" type="presParOf" srcId="{A0E222DD-64BD-4A89-BBB9-2B80D8318D4A}" destId="{839DF450-14DD-4280-9AEE-DA73938E9B9D}" srcOrd="0" destOrd="0" presId="urn:microsoft.com/office/officeart/2005/8/layout/radial5"/>
    <dgm:cxn modelId="{0800656C-FCAC-4F52-A747-7256F89B3420}" type="presParOf" srcId="{8B82EA68-B59A-424E-9756-C221A13DB47F}" destId="{73BC26A8-8D0F-45E6-9E3B-37EADD227262}" srcOrd="4" destOrd="0" presId="urn:microsoft.com/office/officeart/2005/8/layout/radial5"/>
    <dgm:cxn modelId="{16053405-935A-43C4-8872-19F70FEBA614}" type="presParOf" srcId="{8B82EA68-B59A-424E-9756-C221A13DB47F}" destId="{06F93DE9-E67A-4CE1-BC6B-5C458B1137B0}" srcOrd="5" destOrd="0" presId="urn:microsoft.com/office/officeart/2005/8/layout/radial5"/>
    <dgm:cxn modelId="{1D2834A8-B44A-47E7-BA98-8220D14DAAEB}" type="presParOf" srcId="{06F93DE9-E67A-4CE1-BC6B-5C458B1137B0}" destId="{DA660ED5-C4B7-4208-928A-B8DD66837486}" srcOrd="0" destOrd="0" presId="urn:microsoft.com/office/officeart/2005/8/layout/radial5"/>
    <dgm:cxn modelId="{971AF6C6-039F-42CA-ADBE-B5D09FE21F03}" type="presParOf" srcId="{8B82EA68-B59A-424E-9756-C221A13DB47F}" destId="{D8B200F5-4D07-49B2-A587-C2FE6CEC49F8}" srcOrd="6" destOrd="0" presId="urn:microsoft.com/office/officeart/2005/8/layout/radial5"/>
    <dgm:cxn modelId="{E4A80F36-CB0A-4E3F-A09B-1888A162DCAE}" type="presParOf" srcId="{8B82EA68-B59A-424E-9756-C221A13DB47F}" destId="{E7EAB10C-E176-4610-B2C6-BE8F83AD0F9B}" srcOrd="7" destOrd="0" presId="urn:microsoft.com/office/officeart/2005/8/layout/radial5"/>
    <dgm:cxn modelId="{12C0B5E0-C39C-491F-B7DE-49E0539E36F8}" type="presParOf" srcId="{E7EAB10C-E176-4610-B2C6-BE8F83AD0F9B}" destId="{47F0322C-5978-482D-A409-1280E22C6D82}" srcOrd="0" destOrd="0" presId="urn:microsoft.com/office/officeart/2005/8/layout/radial5"/>
    <dgm:cxn modelId="{AF40347F-09F0-434E-B0FC-75C5BF785436}" type="presParOf" srcId="{8B82EA68-B59A-424E-9756-C221A13DB47F}" destId="{FFE63D16-C443-42C8-BB30-4CA61876A647}" srcOrd="8" destOrd="0" presId="urn:microsoft.com/office/officeart/2005/8/layout/radial5"/>
    <dgm:cxn modelId="{C390D453-6ACA-404C-9BA5-FC1B8DE22360}" type="presParOf" srcId="{8B82EA68-B59A-424E-9756-C221A13DB47F}" destId="{FA950D33-9BD9-4D37-A533-789F5554AFB5}" srcOrd="9" destOrd="0" presId="urn:microsoft.com/office/officeart/2005/8/layout/radial5"/>
    <dgm:cxn modelId="{C32D7A82-F6DE-4B22-8F96-60CAEFE82197}" type="presParOf" srcId="{FA950D33-9BD9-4D37-A533-789F5554AFB5}" destId="{F326903B-AF5C-41D9-A950-9DE60C069BDF}" srcOrd="0" destOrd="0" presId="urn:microsoft.com/office/officeart/2005/8/layout/radial5"/>
    <dgm:cxn modelId="{6042FDF4-4E64-436A-B8EC-C3A05AE649F4}" type="presParOf" srcId="{8B82EA68-B59A-424E-9756-C221A13DB47F}" destId="{EB1C3899-7B42-47CD-912B-DD035472498D}" srcOrd="10" destOrd="0" presId="urn:microsoft.com/office/officeart/2005/8/layout/radial5"/>
    <dgm:cxn modelId="{7BE2B040-03C4-4DD1-A3D2-F4DA7ED5776A}" type="presParOf" srcId="{8B82EA68-B59A-424E-9756-C221A13DB47F}" destId="{2F5553CB-2478-4421-B002-5FA728364A78}" srcOrd="11" destOrd="0" presId="urn:microsoft.com/office/officeart/2005/8/layout/radial5"/>
    <dgm:cxn modelId="{5A623E7B-FA67-4B77-B942-72558150DC00}" type="presParOf" srcId="{2F5553CB-2478-4421-B002-5FA728364A78}" destId="{881BA4B6-6173-4BE7-ACB0-127409627ABA}" srcOrd="0" destOrd="0" presId="urn:microsoft.com/office/officeart/2005/8/layout/radial5"/>
    <dgm:cxn modelId="{FE59DE0E-FF97-4D8A-821C-719D50627B8A}" type="presParOf" srcId="{8B82EA68-B59A-424E-9756-C221A13DB47F}" destId="{FED909B6-8F19-4D98-AAC2-EBEEF4830C2B}" srcOrd="12" destOrd="0" presId="urn:microsoft.com/office/officeart/2005/8/layout/radial5"/>
    <dgm:cxn modelId="{B851BF37-1C40-4E79-A74C-73EEF8A7ADD9}" type="presParOf" srcId="{8B82EA68-B59A-424E-9756-C221A13DB47F}" destId="{A0B7EB92-DF16-476D-BB87-6C0D26E26F61}" srcOrd="13" destOrd="0" presId="urn:microsoft.com/office/officeart/2005/8/layout/radial5"/>
    <dgm:cxn modelId="{8E770DB3-F3B2-4C25-902F-A148975D156E}" type="presParOf" srcId="{A0B7EB92-DF16-476D-BB87-6C0D26E26F61}" destId="{E3A5A4EE-729B-477E-AEA8-7FC61FA6B941}" srcOrd="0" destOrd="0" presId="urn:microsoft.com/office/officeart/2005/8/layout/radial5"/>
    <dgm:cxn modelId="{9F394C38-252E-4A2D-935A-3476DD25353D}" type="presParOf" srcId="{8B82EA68-B59A-424E-9756-C221A13DB47F}" destId="{69EA0517-EDCB-4CEB-899F-D56DCF7B4404}" srcOrd="14" destOrd="0" presId="urn:microsoft.com/office/officeart/2005/8/layout/radial5"/>
    <dgm:cxn modelId="{AF9FD5FB-D63A-4A9E-A8B6-943AEBEBDB8E}" type="presParOf" srcId="{8B82EA68-B59A-424E-9756-C221A13DB47F}" destId="{7A035AEB-3A20-4DC3-9A60-032AB2743B03}" srcOrd="15" destOrd="0" presId="urn:microsoft.com/office/officeart/2005/8/layout/radial5"/>
    <dgm:cxn modelId="{EFB593AC-1324-4FF4-98AE-186A3610E45E}" type="presParOf" srcId="{7A035AEB-3A20-4DC3-9A60-032AB2743B03}" destId="{4273F29E-B93C-44D6-A671-FCDC77ED9BA3}" srcOrd="0" destOrd="0" presId="urn:microsoft.com/office/officeart/2005/8/layout/radial5"/>
    <dgm:cxn modelId="{2AC0383E-D44E-4C38-A042-0212479554A7}" type="presParOf" srcId="{8B82EA68-B59A-424E-9756-C221A13DB47F}" destId="{83F11675-07D9-406F-853D-13FD28BBB805}" srcOrd="16" destOrd="0" presId="urn:microsoft.com/office/officeart/2005/8/layout/radial5"/>
    <dgm:cxn modelId="{A468033B-6B6C-4876-8C3B-DA5FF229E14B}" type="presParOf" srcId="{8B82EA68-B59A-424E-9756-C221A13DB47F}" destId="{DF27FC25-052B-426A-9E06-117E992234F6}" srcOrd="17" destOrd="0" presId="urn:microsoft.com/office/officeart/2005/8/layout/radial5"/>
    <dgm:cxn modelId="{6243809B-8954-49A7-B041-8B7B9C16F057}" type="presParOf" srcId="{DF27FC25-052B-426A-9E06-117E992234F6}" destId="{53D78D63-5F88-4163-9535-46A64127BD3A}" srcOrd="0" destOrd="0" presId="urn:microsoft.com/office/officeart/2005/8/layout/radial5"/>
    <dgm:cxn modelId="{696245A8-5C70-4E01-AFE5-2D8DC040D679}" type="presParOf" srcId="{8B82EA68-B59A-424E-9756-C221A13DB47F}" destId="{EDA34655-9131-4731-957F-5382F53A0660}" srcOrd="18" destOrd="0" presId="urn:microsoft.com/office/officeart/2005/8/layout/radial5"/>
    <dgm:cxn modelId="{2BA1F5A4-A16F-455B-9E1F-0CD7F32F7AB6}" type="presParOf" srcId="{8B82EA68-B59A-424E-9756-C221A13DB47F}" destId="{553B84E4-4A31-43DB-B3BF-8E8EF2B79F2D}" srcOrd="19" destOrd="0" presId="urn:microsoft.com/office/officeart/2005/8/layout/radial5"/>
    <dgm:cxn modelId="{C5DE3975-C93B-43B9-91E2-B0DD73041F3B}" type="presParOf" srcId="{553B84E4-4A31-43DB-B3BF-8E8EF2B79F2D}" destId="{C47D9E4B-AD47-4E79-B529-9B264E8F4F6B}" srcOrd="0" destOrd="0" presId="urn:microsoft.com/office/officeart/2005/8/layout/radial5"/>
    <dgm:cxn modelId="{D99CF4B3-C62A-4D9A-B664-F1E4CC01CA86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A28DC-67B3-49AC-A430-CF0DB0338D90}">
      <dsp:nvSpPr>
        <dsp:cNvPr id="0" name=""/>
        <dsp:cNvSpPr/>
      </dsp:nvSpPr>
      <dsp:spPr>
        <a:xfrm>
          <a:off x="9998" y="291741"/>
          <a:ext cx="3307387" cy="14049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98" y="291741"/>
        <a:ext cx="3307387" cy="1404938"/>
      </dsp:txXfrm>
    </dsp:sp>
    <dsp:sp modelId="{5CAAD7E9-FF31-405B-BC31-DA13B8398BAC}">
      <dsp:nvSpPr>
        <dsp:cNvPr id="0" name=""/>
        <dsp:cNvSpPr/>
      </dsp:nvSpPr>
      <dsp:spPr>
        <a:xfrm rot="21588734">
          <a:off x="3571855" y="447558"/>
          <a:ext cx="69012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88734">
        <a:off x="3571855" y="447558"/>
        <a:ext cx="690126" cy="820232"/>
      </dsp:txXfrm>
    </dsp:sp>
    <dsp:sp modelId="{29054A96-460B-49D9-B847-F656838E6B04}">
      <dsp:nvSpPr>
        <dsp:cNvPr id="0" name=""/>
        <dsp:cNvSpPr/>
      </dsp:nvSpPr>
      <dsp:spPr>
        <a:xfrm>
          <a:off x="4619504" y="223953"/>
          <a:ext cx="3801345" cy="150868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Внесение предложений по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sz="1900" b="1" kern="1200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619504" y="223953"/>
        <a:ext cx="3801345" cy="1508684"/>
      </dsp:txXfrm>
    </dsp:sp>
    <dsp:sp modelId="{630AF1F7-5902-4BD6-9924-DECCD3F5A77E}">
      <dsp:nvSpPr>
        <dsp:cNvPr id="0" name=""/>
        <dsp:cNvSpPr/>
      </dsp:nvSpPr>
      <dsp:spPr>
        <a:xfrm rot="5400000">
          <a:off x="6492988" y="2231950"/>
          <a:ext cx="71227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6492988" y="2231950"/>
        <a:ext cx="712276" cy="820232"/>
      </dsp:txXfrm>
    </dsp:sp>
    <dsp:sp modelId="{0004BF5B-5E28-42EA-AF2D-5FC10F9006C7}">
      <dsp:nvSpPr>
        <dsp:cNvPr id="0" name=""/>
        <dsp:cNvSpPr/>
      </dsp:nvSpPr>
      <dsp:spPr>
        <a:xfrm>
          <a:off x="5113462" y="3071012"/>
          <a:ext cx="3307387" cy="12355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sz="1900" b="1" kern="1200" dirty="0" smtClean="0">
              <a:solidFill>
                <a:schemeClr val="tx1"/>
              </a:solidFill>
            </a:rPr>
            <a:t> в Публичных слушаниях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113462" y="3071012"/>
        <a:ext cx="3307387" cy="1235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FB58B1-A897-42ED-81CB-C94AE88411A3}">
      <dsp:nvSpPr>
        <dsp:cNvPr id="0" name=""/>
        <dsp:cNvSpPr/>
      </dsp:nvSpPr>
      <dsp:spPr>
        <a:xfrm>
          <a:off x="0" y="-23851"/>
          <a:ext cx="6192687" cy="23276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001B9-E1F4-484C-8DAB-2E465342BB4B}">
      <dsp:nvSpPr>
        <dsp:cNvPr id="0" name=""/>
        <dsp:cNvSpPr/>
      </dsp:nvSpPr>
      <dsp:spPr>
        <a:xfrm>
          <a:off x="216033" y="144018"/>
          <a:ext cx="2771288" cy="2038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8C0AC-11B2-47EC-9CC4-9E9F0D04D65F}">
      <dsp:nvSpPr>
        <dsp:cNvPr id="0" name=""/>
        <dsp:cNvSpPr/>
      </dsp:nvSpPr>
      <dsp:spPr>
        <a:xfrm rot="10800000">
          <a:off x="186491" y="2446925"/>
          <a:ext cx="2771288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2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464 161,8 тыс.руб</a:t>
          </a: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10800000">
        <a:off x="186491" y="2446925"/>
        <a:ext cx="2771288" cy="2113430"/>
      </dsp:txXfrm>
    </dsp:sp>
    <dsp:sp modelId="{4E55A5B7-7FBF-4A3E-91F4-7749A3C025C3}">
      <dsp:nvSpPr>
        <dsp:cNvPr id="0" name=""/>
        <dsp:cNvSpPr/>
      </dsp:nvSpPr>
      <dsp:spPr>
        <a:xfrm>
          <a:off x="3240367" y="216026"/>
          <a:ext cx="2771288" cy="1894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626B5-ABBD-4140-AD1B-55FBCF71345F}">
      <dsp:nvSpPr>
        <dsp:cNvPr id="0" name=""/>
        <dsp:cNvSpPr/>
      </dsp:nvSpPr>
      <dsp:spPr>
        <a:xfrm rot="10800000">
          <a:off x="3234908" y="2446925"/>
          <a:ext cx="2771288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</a:t>
          </a: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2 483 046,6 тыс</a:t>
          </a: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руб.</a:t>
          </a:r>
        </a:p>
      </dsp:txBody>
      <dsp:txXfrm rot="10800000">
        <a:off x="3234908" y="2446925"/>
        <a:ext cx="2771288" cy="2113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38931-25DA-4FDA-AD21-BE03848C81BA}">
      <dsp:nvSpPr>
        <dsp:cNvPr id="0" name=""/>
        <dsp:cNvSpPr/>
      </dsp:nvSpPr>
      <dsp:spPr>
        <a:xfrm rot="5400000">
          <a:off x="1728951" y="-1078561"/>
          <a:ext cx="1381226" cy="35410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</dsp:txBody>
      <dsp:txXfrm rot="5400000">
        <a:off x="1728951" y="-1078561"/>
        <a:ext cx="1381226" cy="3541051"/>
      </dsp:txXfrm>
    </dsp:sp>
    <dsp:sp modelId="{5C8B2B31-8A87-4C52-BC3A-7C2FAC617753}">
      <dsp:nvSpPr>
        <dsp:cNvPr id="0" name=""/>
        <dsp:cNvSpPr/>
      </dsp:nvSpPr>
      <dsp:spPr>
        <a:xfrm rot="5400000">
          <a:off x="5883892" y="-983501"/>
          <a:ext cx="898269" cy="3155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18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884,8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тыс.руб.</a:t>
          </a:r>
        </a:p>
      </dsp:txBody>
      <dsp:txXfrm rot="5400000">
        <a:off x="5883892" y="-983501"/>
        <a:ext cx="898269" cy="3155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3075A-23E1-40FF-8FBD-C3F0740D322B}">
      <dsp:nvSpPr>
        <dsp:cNvPr id="0" name=""/>
        <dsp:cNvSpPr/>
      </dsp:nvSpPr>
      <dsp:spPr>
        <a:xfrm>
          <a:off x="2415581" y="2052"/>
          <a:ext cx="1810188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-18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884,8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5581" y="2052"/>
        <a:ext cx="1810188" cy="1613675"/>
      </dsp:txXfrm>
    </dsp:sp>
    <dsp:sp modelId="{3B65A017-AB65-484B-B35E-4BA28F650CB0}">
      <dsp:nvSpPr>
        <dsp:cNvPr id="0" name=""/>
        <dsp:cNvSpPr/>
      </dsp:nvSpPr>
      <dsp:spPr>
        <a:xfrm>
          <a:off x="3901005" y="1026"/>
          <a:ext cx="1748804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-22 321,7</a:t>
          </a:r>
        </a:p>
      </dsp:txBody>
      <dsp:txXfrm>
        <a:off x="3901005" y="1026"/>
        <a:ext cx="1748804" cy="1613675"/>
      </dsp:txXfrm>
    </dsp:sp>
    <dsp:sp modelId="{256F4426-7A2D-4935-B76D-3E13F7374586}">
      <dsp:nvSpPr>
        <dsp:cNvPr id="0" name=""/>
        <dsp:cNvSpPr/>
      </dsp:nvSpPr>
      <dsp:spPr>
        <a:xfrm>
          <a:off x="5327074" y="1026"/>
          <a:ext cx="1908445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35560" rIns="888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20 321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7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7074" y="1026"/>
        <a:ext cx="1908445" cy="16136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39223" y="465326"/>
          <a:ext cx="3336312" cy="110264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800" b="1" kern="1200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800" kern="1200" baseline="0" dirty="0">
            <a:solidFill>
              <a:srgbClr val="0070C0"/>
            </a:solidFill>
          </a:endParaRPr>
        </a:p>
      </dsp:txBody>
      <dsp:txXfrm>
        <a:off x="2639223" y="465326"/>
        <a:ext cx="3336312" cy="1102643"/>
      </dsp:txXfrm>
    </dsp:sp>
    <dsp:sp modelId="{D4ED46AC-F844-428B-968D-F34BA5E09DED}">
      <dsp:nvSpPr>
        <dsp:cNvPr id="0" name=""/>
        <dsp:cNvSpPr/>
      </dsp:nvSpPr>
      <dsp:spPr>
        <a:xfrm rot="10943238">
          <a:off x="1106883" y="756548"/>
          <a:ext cx="146112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34558"/>
          <a:ext cx="2215036" cy="1497371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558"/>
        <a:ext cx="2215036" cy="1497371"/>
      </dsp:txXfrm>
    </dsp:sp>
    <dsp:sp modelId="{1D33FFE0-B798-413A-9B75-8F3A48951FD5}">
      <dsp:nvSpPr>
        <dsp:cNvPr id="0" name=""/>
        <dsp:cNvSpPr/>
      </dsp:nvSpPr>
      <dsp:spPr>
        <a:xfrm rot="21448132">
          <a:off x="6036305" y="754153"/>
          <a:ext cx="130936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09116" y="131687"/>
          <a:ext cx="1871829" cy="150136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09116" y="131687"/>
        <a:ext cx="1871829" cy="15013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64459" y="457300"/>
          <a:ext cx="3280156" cy="108408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6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600" kern="1200" baseline="0" dirty="0">
            <a:solidFill>
              <a:srgbClr val="0070C0"/>
            </a:solidFill>
          </a:endParaRPr>
        </a:p>
      </dsp:txBody>
      <dsp:txXfrm>
        <a:off x="2664459" y="457300"/>
        <a:ext cx="3280156" cy="1084084"/>
      </dsp:txXfrm>
    </dsp:sp>
    <dsp:sp modelId="{D4ED46AC-F844-428B-968D-F34BA5E09DED}">
      <dsp:nvSpPr>
        <dsp:cNvPr id="0" name=""/>
        <dsp:cNvSpPr/>
      </dsp:nvSpPr>
      <dsp:spPr>
        <a:xfrm rot="10905839">
          <a:off x="1088522" y="768857"/>
          <a:ext cx="1496320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64225"/>
          <a:ext cx="2177753" cy="1472168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0" y="164225"/>
        <a:ext cx="2177753" cy="1472168"/>
      </dsp:txXfrm>
    </dsp:sp>
    <dsp:sp modelId="{1D33FFE0-B798-413A-9B75-8F3A48951FD5}">
      <dsp:nvSpPr>
        <dsp:cNvPr id="0" name=""/>
        <dsp:cNvSpPr/>
      </dsp:nvSpPr>
      <dsp:spPr>
        <a:xfrm rot="21451654">
          <a:off x="6008815" y="742069"/>
          <a:ext cx="1352598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40622" y="129331"/>
          <a:ext cx="1840323" cy="147608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6440622" y="129331"/>
        <a:ext cx="1840323" cy="14760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98646" y="446534"/>
          <a:ext cx="3204181" cy="105897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5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500" kern="1200" baseline="0" dirty="0">
            <a:solidFill>
              <a:srgbClr val="0070C0"/>
            </a:solidFill>
          </a:endParaRPr>
        </a:p>
      </dsp:txBody>
      <dsp:txXfrm>
        <a:off x="2698646" y="446534"/>
        <a:ext cx="3204181" cy="1058974"/>
      </dsp:txXfrm>
    </dsp:sp>
    <dsp:sp modelId="{D4ED46AC-F844-428B-968D-F34BA5E09DED}">
      <dsp:nvSpPr>
        <dsp:cNvPr id="0" name=""/>
        <dsp:cNvSpPr/>
      </dsp:nvSpPr>
      <dsp:spPr>
        <a:xfrm rot="10935934">
          <a:off x="1063047" y="727827"/>
          <a:ext cx="1557014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28920"/>
          <a:ext cx="2127311" cy="143806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4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0" y="128920"/>
        <a:ext cx="2127311" cy="1438069"/>
      </dsp:txXfrm>
    </dsp:sp>
    <dsp:sp modelId="{1D33FFE0-B798-413A-9B75-8F3A48951FD5}">
      <dsp:nvSpPr>
        <dsp:cNvPr id="0" name=""/>
        <dsp:cNvSpPr/>
      </dsp:nvSpPr>
      <dsp:spPr>
        <a:xfrm rot="21456267">
          <a:off x="5971585" y="725701"/>
          <a:ext cx="1411128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3248" y="126164"/>
          <a:ext cx="1797697" cy="144190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83248" y="126164"/>
        <a:ext cx="1797697" cy="14419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08263" y="1585469"/>
          <a:ext cx="2291499" cy="2259340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/>
              <a:ea typeface="Times New Roman"/>
              <a:cs typeface="Times New Roman"/>
            </a:rPr>
            <a:t>2 483 046,6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рублей</a:t>
          </a:r>
        </a:p>
      </dsp:txBody>
      <dsp:txXfrm>
        <a:off x="3208263" y="1585469"/>
        <a:ext cx="2291499" cy="2259340"/>
      </dsp:txXfrm>
    </dsp:sp>
    <dsp:sp modelId="{4731EA70-1FA8-49F5-A6BF-4AE9CB97C303}">
      <dsp:nvSpPr>
        <dsp:cNvPr id="0" name=""/>
        <dsp:cNvSpPr/>
      </dsp:nvSpPr>
      <dsp:spPr>
        <a:xfrm rot="16260366">
          <a:off x="4230614" y="1101028"/>
          <a:ext cx="295980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60366">
        <a:off x="4230614" y="1101028"/>
        <a:ext cx="295980" cy="427602"/>
      </dsp:txXfrm>
    </dsp:sp>
    <dsp:sp modelId="{E2EC1D87-F728-458A-8AB1-7A3D78F9D25E}">
      <dsp:nvSpPr>
        <dsp:cNvPr id="0" name=""/>
        <dsp:cNvSpPr/>
      </dsp:nvSpPr>
      <dsp:spPr>
        <a:xfrm>
          <a:off x="3889425" y="21224"/>
          <a:ext cx="1006124" cy="100612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21224"/>
        <a:ext cx="1006124" cy="1006124"/>
      </dsp:txXfrm>
    </dsp:sp>
    <dsp:sp modelId="{A0E222DD-64BD-4A89-BBB9-2B80D8318D4A}">
      <dsp:nvSpPr>
        <dsp:cNvPr id="0" name=""/>
        <dsp:cNvSpPr/>
      </dsp:nvSpPr>
      <dsp:spPr>
        <a:xfrm rot="18342319">
          <a:off x="5026597" y="1358460"/>
          <a:ext cx="297634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8342319">
        <a:off x="5026597" y="1358460"/>
        <a:ext cx="297634" cy="42760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425850"/>
        <a:ext cx="1006124" cy="1006124"/>
      </dsp:txXfrm>
    </dsp:sp>
    <dsp:sp modelId="{06F93DE9-E67A-4CE1-BC6B-5C458B1137B0}">
      <dsp:nvSpPr>
        <dsp:cNvPr id="0" name=""/>
        <dsp:cNvSpPr/>
      </dsp:nvSpPr>
      <dsp:spPr>
        <a:xfrm rot="20430380">
          <a:off x="5534482" y="2033617"/>
          <a:ext cx="28159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20430380">
        <a:off x="5534482" y="2033617"/>
        <a:ext cx="281592" cy="42760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1485175"/>
        <a:ext cx="1006124" cy="1006124"/>
      </dsp:txXfrm>
    </dsp:sp>
    <dsp:sp modelId="{E7EAB10C-E176-4610-B2C6-BE8F83AD0F9B}">
      <dsp:nvSpPr>
        <dsp:cNvPr id="0" name=""/>
        <dsp:cNvSpPr/>
      </dsp:nvSpPr>
      <dsp:spPr>
        <a:xfrm rot="950221">
          <a:off x="5553243" y="2878121"/>
          <a:ext cx="258035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50221">
        <a:off x="5553243" y="2878121"/>
        <a:ext cx="258035" cy="42760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2794572"/>
        <a:ext cx="1006124" cy="1006124"/>
      </dsp:txXfrm>
    </dsp:sp>
    <dsp:sp modelId="{FA950D33-9BD9-4D37-A533-789F5554AFB5}">
      <dsp:nvSpPr>
        <dsp:cNvPr id="0" name=""/>
        <dsp:cNvSpPr/>
      </dsp:nvSpPr>
      <dsp:spPr>
        <a:xfrm rot="3118628">
          <a:off x="5068602" y="3566166"/>
          <a:ext cx="23605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3118628">
        <a:off x="5068602" y="3566166"/>
        <a:ext cx="236059" cy="427602"/>
      </dsp:txXfrm>
    </dsp:sp>
    <dsp:sp modelId="{EB1C3899-7B42-47CD-912B-DD035472498D}">
      <dsp:nvSpPr>
        <dsp:cNvPr id="0" name=""/>
        <dsp:cNvSpPr/>
      </dsp:nvSpPr>
      <dsp:spPr>
        <a:xfrm>
          <a:off x="5134735" y="3853896"/>
          <a:ext cx="1006124" cy="100612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3853896"/>
        <a:ext cx="1006124" cy="1006124"/>
      </dsp:txXfrm>
    </dsp:sp>
    <dsp:sp modelId="{2F5553CB-2478-4421-B002-5FA728364A78}">
      <dsp:nvSpPr>
        <dsp:cNvPr id="0" name=""/>
        <dsp:cNvSpPr/>
      </dsp:nvSpPr>
      <dsp:spPr>
        <a:xfrm rot="5335375">
          <a:off x="4269294" y="3831602"/>
          <a:ext cx="219456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335375">
        <a:off x="4269294" y="3831602"/>
        <a:ext cx="219456" cy="427602"/>
      </dsp:txXfrm>
    </dsp:sp>
    <dsp:sp modelId="{FED909B6-8F19-4D98-AAC2-EBEEF4830C2B}">
      <dsp:nvSpPr>
        <dsp:cNvPr id="0" name=""/>
        <dsp:cNvSpPr/>
      </dsp:nvSpPr>
      <dsp:spPr>
        <a:xfrm>
          <a:off x="3889425" y="4258522"/>
          <a:ext cx="1006124" cy="1006124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4258522"/>
        <a:ext cx="1006124" cy="1006124"/>
      </dsp:txXfrm>
    </dsp:sp>
    <dsp:sp modelId="{A0B7EB92-DF16-476D-BB87-6C0D26E26F61}">
      <dsp:nvSpPr>
        <dsp:cNvPr id="0" name=""/>
        <dsp:cNvSpPr/>
      </dsp:nvSpPr>
      <dsp:spPr>
        <a:xfrm rot="7571187">
          <a:off x="3489241" y="3596407"/>
          <a:ext cx="233739" cy="42760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7571187">
        <a:off x="3489241" y="3596407"/>
        <a:ext cx="233739" cy="427602"/>
      </dsp:txXfrm>
    </dsp:sp>
    <dsp:sp modelId="{69EA0517-EDCB-4CEB-899F-D56DCF7B4404}">
      <dsp:nvSpPr>
        <dsp:cNvPr id="0" name=""/>
        <dsp:cNvSpPr/>
      </dsp:nvSpPr>
      <dsp:spPr>
        <a:xfrm>
          <a:off x="2623313" y="3890263"/>
          <a:ext cx="1006124" cy="1006124"/>
        </a:xfrm>
        <a:prstGeom prst="ellipse">
          <a:avLst/>
        </a:prstGeom>
        <a:solidFill>
          <a:srgbClr val="92F2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23313" y="3890263"/>
        <a:ext cx="1006124" cy="1006124"/>
      </dsp:txXfrm>
    </dsp:sp>
    <dsp:sp modelId="{7A035AEB-3A20-4DC3-9A60-032AB2743B03}">
      <dsp:nvSpPr>
        <dsp:cNvPr id="0" name=""/>
        <dsp:cNvSpPr/>
      </dsp:nvSpPr>
      <dsp:spPr>
        <a:xfrm rot="9814743">
          <a:off x="2954655" y="2881490"/>
          <a:ext cx="218903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814743">
        <a:off x="2954655" y="2881490"/>
        <a:ext cx="218903" cy="427602"/>
      </dsp:txXfrm>
    </dsp:sp>
    <dsp:sp modelId="{83F11675-07D9-406F-853D-13FD28BBB805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solidFill>
          <a:srgbClr val="64AD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2794572"/>
        <a:ext cx="1006124" cy="1006124"/>
      </dsp:txXfrm>
    </dsp:sp>
    <dsp:sp modelId="{DF27FC25-052B-426A-9E06-117E992234F6}">
      <dsp:nvSpPr>
        <dsp:cNvPr id="0" name=""/>
        <dsp:cNvSpPr/>
      </dsp:nvSpPr>
      <dsp:spPr>
        <a:xfrm rot="12011539">
          <a:off x="2949908" y="2029681"/>
          <a:ext cx="243297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2011539">
        <a:off x="2949908" y="2029681"/>
        <a:ext cx="243297" cy="42760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1485175"/>
        <a:ext cx="1006124" cy="1006124"/>
      </dsp:txXfrm>
    </dsp:sp>
    <dsp:sp modelId="{553B84E4-4A31-43DB-B3BF-8E8EF2B79F2D}">
      <dsp:nvSpPr>
        <dsp:cNvPr id="0" name=""/>
        <dsp:cNvSpPr/>
      </dsp:nvSpPr>
      <dsp:spPr>
        <a:xfrm rot="14157341">
          <a:off x="3440885" y="1353000"/>
          <a:ext cx="27454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4157341">
        <a:off x="3440885" y="1353000"/>
        <a:ext cx="274542" cy="427602"/>
      </dsp:txXfrm>
    </dsp:sp>
    <dsp:sp modelId="{E0AC84DD-2093-416F-85DE-E547FE520660}">
      <dsp:nvSpPr>
        <dsp:cNvPr id="0" name=""/>
        <dsp:cNvSpPr/>
      </dsp:nvSpPr>
      <dsp:spPr>
        <a:xfrm>
          <a:off x="2644114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44114" y="425850"/>
        <a:ext cx="1006124" cy="100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805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21DB4D-0492-4D3F-BA60-9E443A9FA19A}" type="datetimeFigureOut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805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7289CD-AE18-4D49-AA13-630E576A3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805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80C4AD-2A22-4844-8120-E7F95E0AF2CC}" type="datetimeFigureOut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2" tIns="45864" rIns="91732" bIns="4586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351"/>
            <a:ext cx="5438774" cy="4466591"/>
          </a:xfrm>
          <a:prstGeom prst="rect">
            <a:avLst/>
          </a:prstGeom>
        </p:spPr>
        <p:txBody>
          <a:bodyPr vert="horz" lIns="91732" tIns="45864" rIns="91732" bIns="4586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805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951782-9743-45BE-BA47-C2CE6EFD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C3F32-6F42-4AC3-8A04-D277546CF49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2F8333-18B0-4D49-A955-93330909F66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F54B96-0559-4073-9C88-9FE2A9856DBA}" type="slidenum">
              <a:rPr lang="ru-RU" altLang="ru-RU"/>
              <a:pPr>
                <a:defRPr/>
              </a:pPr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84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A08-4C4E-489B-92C9-7E301A6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E5B1-771C-473F-BFE5-38520BE1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FA45-43CE-4019-8A1A-517C9BC3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0396-9B22-4520-AC59-67CE53DC6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A046-63BE-4F2A-BE86-9BAEAF7E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6E35-038C-40AB-A147-A48D93598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2BDC-8F32-4A81-8534-C8BA2E50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3407-0812-4FC5-84B0-C016BBD2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DA6C-68A7-4DDC-85DD-59DE824E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0A6D-6F1C-457F-8E09-95D765C9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80BC-D1E5-4E3F-A80D-F2D86DE7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3EEB-405F-4CA1-A0DE-F59BF4D2C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8444-17F1-4A78-95AA-A45151AA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BC3BB6F0-0D54-4933-B577-662D91F5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0%D0%BF%D0%B0%D0%B4%D0%BD%D0%BE-%D0%A1%D0%B8%D0%B1%D0%B8%D1%80%D1%81%D0%BA%D0%B0%D1%8F_%D1%80%D0%B0%D0%B2%D0%BD%D0%B8%D0%BD%D0%B0" TargetMode="External"/><Relationship Id="rId13" Type="http://schemas.openxmlformats.org/officeDocument/2006/relationships/hyperlink" Target="https://ru.wikipedia.org/wiki/%D0%90%D1%80%D1%82%D1%91%D0%BC%D0%BE%D0%B2%D1%81%D0%BA%D0%B8%D0%B9_%D0%B3%D0%BE%D1%80%D0%BE%D0%B4%D1%81%D0%BA%D0%BE%D0%B9_%D0%BE%D0%BA%D1%80%D1%83%D0%B3_(%D0%A1%D0%B2%D0%B5%D1%80%D0%B4%D0%BB%D0%BE%D0%B2%D1%81%D0%BA%D0%B0%D1%8F_%D0%BE%D0%B1%D0%BB%D0%B0%D1%81%D1%82%D1%8C)" TargetMode="External"/><Relationship Id="rId18" Type="http://schemas.openxmlformats.org/officeDocument/2006/relationships/hyperlink" Target="https://ru.wikipedia.org/wiki/2004_%D0%B3%D0%BE%D0%B4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s://ru.wikipedia.org/wiki/2006_%D0%B3%D0%BE%D0%B4" TargetMode="External"/><Relationship Id="rId7" Type="http://schemas.openxmlformats.org/officeDocument/2006/relationships/hyperlink" Target="https://ru.wikipedia.org/wiki/%D0%97%D0%B0%D1%83%D1%80%D0%B0%D0%BB%D1%8C%D1%81%D0%BA%D0%B0%D1%8F_%D1%80%D0%B0%D0%B2%D0%BD%D0%B8%D0%BD%D0%B0" TargetMode="External"/><Relationship Id="rId12" Type="http://schemas.openxmlformats.org/officeDocument/2006/relationships/hyperlink" Target="https://ru.wikipedia.org/wiki/%D0%A2%D1%83%D1%80%D0%B8%D0%BD%D1%81%D0%BA%D0%B8%D0%B9_%D0%B3%D0%BE%D1%80%D0%BE%D0%B4%D1%81%D0%BA%D0%BE%D0%B9_%D0%BE%D0%BA%D1%80%D1%83%D0%B3" TargetMode="External"/><Relationship Id="rId17" Type="http://schemas.openxmlformats.org/officeDocument/2006/relationships/hyperlink" Target="https://ru.wikipedia.org/wiki/31_%D0%B4%D0%B5%D0%BA%D0%B0%D0%B1%D1%80%D1%8F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ru.wikipedia.org/wiki/%D0%9C%D0%B0%D1%85%D0%BD%D1%91%D0%B2%D1%81%D0%BA%D0%BE%D0%B5_%D0%BC%D1%83%D0%BD%D0%B8%D1%86%D0%B8%D0%BF%D0%B0%D0%BB%D1%8C%D0%BD%D0%BE%D0%B5_%D0%BE%D0%B1%D1%80%D0%B0%D0%B7%D0%BE%D0%B2%D0%B0%D0%BD%D0%B8%D0%B5" TargetMode="External"/><Relationship Id="rId20" Type="http://schemas.openxmlformats.org/officeDocument/2006/relationships/hyperlink" Target="https://ru.wikipedia.org/wiki/1_%D1%8F%D0%BD%D0%B2%D0%B0%D1%8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1%80%D0%B5%D0%B4%D0%BD%D0%B8%D0%B9_%D0%A3%D1%80%D0%B0%D0%BB" TargetMode="External"/><Relationship Id="rId11" Type="http://schemas.openxmlformats.org/officeDocument/2006/relationships/hyperlink" Target="https://ru.wikipedia.org/wiki/%D0%92%D0%B5%D1%80%D1%85%D0%BD%D0%B5%D1%81%D0%B0%D0%BB%D0%B4%D0%B8%D0%BD%D1%81%D0%BA%D0%B8%D0%B9_%D0%B3%D0%BE%D1%80%D0%BE%D0%B4%D1%81%D0%BA%D0%BE%D0%B9_%D0%BE%D0%BA%D1%80%D1%83%D0%B3" TargetMode="External"/><Relationship Id="rId5" Type="http://schemas.openxmlformats.org/officeDocument/2006/relationships/hyperlink" Target="https://ru.wikipedia.org/wiki/%D0%A1%D0%B2%D0%B5%D1%80%D0%B4%D0%BB%D0%BE%D0%B2%D1%81%D0%BA%D0%B0%D1%8F_%D0%BE%D0%B1%D0%BB%D0%B0%D1%81%D1%82%D1%8C" TargetMode="External"/><Relationship Id="rId15" Type="http://schemas.openxmlformats.org/officeDocument/2006/relationships/hyperlink" Target="https://ru.wikipedia.org/wiki/%D0%98%D1%80%D0%B1%D0%B8%D1%82%D1%81%D0%BA%D0%BE%D0%B5_%D0%BC%D1%83%D0%BD%D0%B8%D1%86%D0%B8%D0%BF%D0%B0%D0%BB%D1%8C%D0%BD%D0%BE%D0%B5_%D0%BE%D0%B1%D1%80%D0%B0%D0%B7%D0%BE%D0%B2%D0%B0%D0%BD%D0%B8%D0%B5" TargetMode="External"/><Relationship Id="rId23" Type="http://schemas.openxmlformats.org/officeDocument/2006/relationships/image" Target="../media/image7.png"/><Relationship Id="rId10" Type="http://schemas.openxmlformats.org/officeDocument/2006/relationships/hyperlink" Target="https://ru.wikipedia.org/wiki/%D0%93%D0%BE%D1%80%D0%BD%D0%BE%D1%83%D1%80%D0%B0%D0%BB%D1%8C%D1%81%D0%BA%D0%B8%D0%B9_%D0%B3%D0%BE%D1%80%D0%BE%D0%B4%D1%81%D0%BA%D0%BE%D0%B9_%D0%BE%D0%BA%D1%80%D1%83%D0%B3" TargetMode="External"/><Relationship Id="rId19" Type="http://schemas.openxmlformats.org/officeDocument/2006/relationships/hyperlink" Target="https://ru.wikipedia.org/wiki/%D0%90%D0%BB%D0%B0%D0%BF%D0%B0%D0%B5%D0%B2%D1%81%D0%BA%D0%BE%D0%B5_%D0%BC%D1%83%D0%BD%D0%B8%D1%86%D0%B8%D0%BF%D0%B0%D0%BB%D1%8C%D0%BD%D0%BE%D0%B5_%D0%BE%D0%B1%D1%80%D0%B0%D0%B7%D0%BE%D0%B2%D0%B0%D0%BD%D0%B8%D0%B5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ru.wikipedia.org/wiki/%D0%A0%D0%B5%D0%B6%D0%B5%D0%B2%D1%81%D0%BA%D0%BE%D0%B9_%D0%B3%D0%BE%D1%80%D0%BE%D0%B4%D1%81%D0%BA%D0%BE%D0%B9_%D0%BE%D0%BA%D1%80%D1%83%D0%B3" TargetMode="External"/><Relationship Id="rId14" Type="http://schemas.openxmlformats.org/officeDocument/2006/relationships/hyperlink" Target="https://ru.wikipedia.org/wiki/%D0%93%D0%BE%D1%80%D0%BE%D0%B4%D1%81%D0%BA%D0%BE%D0%B9_%D0%BE%D0%BA%D1%80%D1%83%D0%B3_%D0%9D%D0%B8%D0%B6%D0%BD%D1%8F%D1%8F_%D0%A1%D0%B0%D0%BB%D0%B4%D0%B0" TargetMode="External"/><Relationship Id="rId22" Type="http://schemas.openxmlformats.org/officeDocument/2006/relationships/hyperlink" Target="https://ru.wikipedia.org/wiki/2009_%D0%B3%D0%BE%D0%B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diagramData" Target="../diagrams/data8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 descr="C:\Users\Kazna3\Desktop\для презентации бюд.планиров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4365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144000" cy="2448272"/>
          </a:xfrm>
        </p:spPr>
        <p:txBody>
          <a:bodyPr/>
          <a:lstStyle/>
          <a:p>
            <a:pPr algn="r" eaLnBrk="1" hangingPunct="1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 год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и 2027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Думы МО Алапаевское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от 13.12.2024 № 410</a:t>
            </a:r>
            <a:endParaRPr lang="ru-RU" altLang="ru-RU" sz="18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60648"/>
            <a:ext cx="5010150" cy="72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АЛАПАЕВСКОЕ</a:t>
            </a:r>
          </a:p>
        </p:txBody>
      </p:sp>
      <p:pic>
        <p:nvPicPr>
          <p:cNvPr id="3076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4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028384" y="0"/>
            <a:ext cx="852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D3D45-BC8B-4875-BF10-063F1748EB0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981075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год плановый период 202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-324544" y="5085184"/>
          <a:ext cx="9649072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042988" y="5589588"/>
            <a:ext cx="1123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7956376" y="1412776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836712"/>
          <a:ext cx="8568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Виды финансовой помощи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467518" y="1052736"/>
          <a:ext cx="8280946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2780928"/>
          <a:ext cx="8280946" cy="176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4653136"/>
          <a:ext cx="82809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583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43BE9-BF2C-4A7A-B43C-B719E17C5B7C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39DDF-2AB2-4074-ADE5-7B8FDFAEFA9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2708920"/>
            <a:ext cx="2232025" cy="576262"/>
          </a:xfrm>
          <a:prstGeom prst="rightArrow">
            <a:avLst/>
          </a:prstGeom>
          <a:solidFill>
            <a:srgbClr val="00C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3276091" y="1631037"/>
            <a:ext cx="2447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216 779,5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9,6%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539552" y="0"/>
            <a:ext cx="82946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Сравнение доходной части бюджета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Алапаевское на 2025 год с первоначальным прогнозом на 2024 год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6300788" y="4076700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2 464 161,8 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900113" y="3860800"/>
            <a:ext cx="1835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2 247 382,3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995936" y="980728"/>
          <a:ext cx="52920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36369683"/>
              </p:ext>
            </p:extLst>
          </p:nvPr>
        </p:nvGraphicFramePr>
        <p:xfrm>
          <a:off x="-792894" y="836340"/>
          <a:ext cx="622899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	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5536" y="116632"/>
            <a:ext cx="4537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2025 год</a:t>
            </a:r>
          </a:p>
        </p:txBody>
      </p:sp>
      <p:sp>
        <p:nvSpPr>
          <p:cNvPr id="2355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804025" y="6237288"/>
            <a:ext cx="2133600" cy="457200"/>
          </a:xfrm>
        </p:spPr>
        <p:txBody>
          <a:bodyPr/>
          <a:lstStyle/>
          <a:p>
            <a:pPr>
              <a:defRPr/>
            </a:pPr>
            <a:fld id="{56FE4ED1-2FD7-42EA-9AF5-A8B26253908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327650" y="116632"/>
            <a:ext cx="3816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из бюджетов бюджетной системы РФ на 2025 год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427984" y="-675456"/>
          <a:ext cx="4572000" cy="753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-1035496"/>
          <a:ext cx="5436096" cy="789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Крупнейшие налогоплательщики муниципального образования Алапаевское</a:t>
            </a:r>
          </a:p>
        </p:txBody>
      </p:sp>
      <p:sp>
        <p:nvSpPr>
          <p:cNvPr id="14339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92BBF-51E7-4BFC-B5E9-565FA429CC98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pic>
        <p:nvPicPr>
          <p:cNvPr id="17412" name="Picture 2" descr="C:\Users\Kazna3\Desktop\logo_green_rus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196975"/>
            <a:ext cx="1655763" cy="719138"/>
          </a:xfrm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827088" y="134143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НАО «СВЕЗА Верхняя Синячиха»</a:t>
            </a:r>
          </a:p>
        </p:txBody>
      </p:sp>
      <p:pic>
        <p:nvPicPr>
          <p:cNvPr id="17414" name="Picture 3" descr="C:\Users\Kazna3\Desktop\logo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989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00113" y="2060575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ГБУЗ СО "Алапаевская ЦРБ"</a:t>
            </a:r>
          </a:p>
        </p:txBody>
      </p:sp>
      <p:pic>
        <p:nvPicPr>
          <p:cNvPr id="17416" name="Picture 4" descr="C:\Users\Kazna3\Desktop\logo-1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151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971550" y="278130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"Алапаевский молочный комбинат"</a:t>
            </a:r>
          </a:p>
        </p:txBody>
      </p:sp>
      <p:pic>
        <p:nvPicPr>
          <p:cNvPr id="17418" name="Picture 5" descr="C:\Users\Kazna3\Desktop\Изображение-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16049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900113" y="4221163"/>
            <a:ext cx="446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СПК "Колхоз им.Чапаева"</a:t>
            </a:r>
          </a:p>
        </p:txBody>
      </p:sp>
      <p:pic>
        <p:nvPicPr>
          <p:cNvPr id="17420" name="Picture 6" descr="C:\Users\Kazna3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084763"/>
            <a:ext cx="2087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971550" y="5157788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ООО "Лестех"</a:t>
            </a: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971550" y="58769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СХПК "ПЛАМЯ"</a:t>
            </a:r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971550" y="3500438"/>
            <a:ext cx="367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ЗАО "ВСЛХЗ" </a:t>
            </a:r>
          </a:p>
        </p:txBody>
      </p:sp>
      <p:sp>
        <p:nvSpPr>
          <p:cNvPr id="21" name="Минус 20"/>
          <p:cNvSpPr/>
          <p:nvPr/>
        </p:nvSpPr>
        <p:spPr>
          <a:xfrm>
            <a:off x="468313" y="836613"/>
            <a:ext cx="8353425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-1763712" y="3860800"/>
            <a:ext cx="48958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7" descr="C:\Users\Kazna3\Desktop\Logo_rus_gra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429000"/>
            <a:ext cx="14398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 descr="C:\Users\Kazna3\Desktop\nastol.com.ua-387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732463"/>
            <a:ext cx="2233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F62BDC-8F32-4A81-8534-C8BA2E5000E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6600" y="0"/>
            <a:ext cx="374332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559675" y="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504" y="548680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6490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Планируемый рост поступлений в 2025-2027 годах в сравнении с 2024 годом обусловлен увеличением на 84% норматива зачисления в местный бюджет налога в результате согласия на замену дотаций на выравнивание бюджетной обеспеченности дополнительным нормативом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7504" y="3356993"/>
            <a:ext cx="338437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05264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Положительная динамика прогноза по акцизам на 2025 –2027 годы обусловлена изменениями федерального законодательства, предусматривающими рост ставок акцизов в свыше 10% в 2025 году и на 4% в плановом периоде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980728"/>
          <a:ext cx="8892480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51520" y="3861048"/>
          <a:ext cx="8640960" cy="184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F62BDC-8F32-4A81-8534-C8BA2E5000E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404664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308304" y="404664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8092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Снижение объемов поступлений в 2025 году обусловлено в основном уменьшением норматива зачисления в местный бюджет по упрощенной системе налогообложения на 34,4% в сравнении с 2024 годом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7504" y="3645024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87727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Рост прогнозируемых поступлений в 2025-2027 годах обусловлен увеличением ожидаемых объемов взыскания задолженности физических лиц по налогу на имущество и земельному налогу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51520" y="764704"/>
          <a:ext cx="84969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51520" y="4221088"/>
          <a:ext cx="8712968" cy="16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033407-0812-4FC5-84B0-C016BBD2E2F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9512" y="548680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308304" y="764704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15719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Неравномерность ожидаемых поступлений по неналоговым доходам в планируемом периоде обусловлена в основном различными объемами доходов от продажи муниципального имущества и земельных участков в соответствии с Программой приватизации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1268760"/>
          <a:ext cx="856895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033407-0812-4FC5-84B0-C016BBD2E2F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43808" y="116632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51520" y="620688"/>
            <a:ext cx="40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08304" y="836712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01317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Снижение прогнозируемых поступлений в 2025-2027 годах обусловлено сокращением на 16,4% (2025 год к 2024 году) объемов дотаций, предоставляемых муниципальному образованию в соответствии с  Законом Свердловской области "Об областном бюджете на 2025 год и плановый период 2026 и 2027 годов". Кроме того в бюджете отсутствует объем поступлений субсидий, дополнительно подлежащих распределению в 2025 году в рамках Государственных программ Свердловской области.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23528" y="1196752"/>
          <a:ext cx="8568952" cy="3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C2E3ED5-D18B-43E9-B690-F3D35138C117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pic>
        <p:nvPicPr>
          <p:cNvPr id="26627" name="Picture 2" descr="http://900igr.net/up/datas/210967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518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1/Flag_of_Alapaevskoe_%28Sverdlovsk_oblast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404156" cy="936104"/>
          </a:xfrm>
          <a:prstGeom prst="rect">
            <a:avLst/>
          </a:prstGeom>
          <a:noFill/>
        </p:spPr>
      </p:pic>
      <p:pic>
        <p:nvPicPr>
          <p:cNvPr id="5" name="Рисунок 3" descr="Герб МО Алапаевское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1691680" y="548680"/>
            <a:ext cx="913888" cy="1412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492896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https://alapaevskoe.ru/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Время отклика веб&amp;#x2d;сайта из командной строки Linux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1008111" cy="9350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494116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Алапаевское муниципальное образование расположено в центральной части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tooltip="Свердловская область"/>
              </a:rPr>
              <a:t>Свердловской 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восточном склоне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tooltip="Средний Урал"/>
              </a:rPr>
              <a:t>Среднего Урала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рубеже двух физико-географических районов: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tooltip="Зауральская равнина"/>
              </a:rPr>
              <a:t>Зауральской равнины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8" tooltip="Западно-Сибирская равнина"/>
              </a:rPr>
              <a:t>Западно-Сибирской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tooltip="Западно-Сибирская равнина"/>
              </a:rPr>
              <a:t> низменности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Территория составляет 5100 кв. км, протяженностью с запада на восток 120 км, с юга на север 78 км. Граничит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9" tooltip="Режевской городской округ"/>
              </a:rPr>
              <a:t>Режевским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0" tooltip="Горноуральский городской округ"/>
              </a:rPr>
              <a:t>Горноуральским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1" tooltip="Верхнесалдинский городской округ"/>
              </a:rPr>
              <a:t>Верхнесалдинским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tooltip="Туринский городской округ"/>
              </a:rPr>
              <a:t>Туринским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tooltip="Артёмовский городской округ (Свердловская область)"/>
              </a:rPr>
              <a:t>Артёмовским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городскими округами,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tooltip="Городской округ Нижняя Салда"/>
              </a:rPr>
              <a:t>Нижней Салдой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5" tooltip="Ирбитское муниципальное образование"/>
              </a:rPr>
              <a:t>Ирбитским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6" tooltip="Махнёвское муниципальное образование"/>
              </a:rPr>
              <a:t>Махнёвским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муниципальными образованиями.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2924944"/>
          <a:ext cx="4248472" cy="1584176"/>
        </p:xfrm>
        <a:graphic>
          <a:graphicData uri="http://schemas.openxmlformats.org/drawingml/2006/table">
            <a:tbl>
              <a:tblPr/>
              <a:tblGrid>
                <a:gridCol w="1699389"/>
                <a:gridCol w="2549083"/>
              </a:tblGrid>
              <a:tr h="1216421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Дата образования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17" tooltip="31 декабря"/>
                        </a:rPr>
                        <a:t>31 декабря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18" tooltip="2004 год"/>
                        </a:rPr>
                        <a:t>2004 года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  <a:hlinkClick r:id="rId19"/>
                        </a:rPr>
                        <a:t>[2]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0" tooltip="1 января"/>
                        </a:rPr>
                        <a:t>1 января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1" tooltip="2006 год"/>
                        </a:rPr>
                        <a:t>2006 года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0" tooltip="1 января"/>
                        </a:rPr>
                        <a:t>1 января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2" tooltip="2009 год"/>
                        </a:rPr>
                        <a:t>2009 года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(в современных границах)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5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5100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  <a:hlinkClick r:id="rId19"/>
                        </a:rPr>
                        <a:t>[3]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км²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0" name="Picture 6" descr="муниципальное образование Алапаевское на карте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60032" y="188640"/>
            <a:ext cx="4104456" cy="44644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43800" y="292494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 Алапаевское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>
          <a:xfrm>
            <a:off x="7092280" y="306896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64088" y="3501008"/>
            <a:ext cx="144016" cy="11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860032" y="314096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Нижний Тагил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512" y="4509120"/>
          <a:ext cx="3696072" cy="365760"/>
        </p:xfrm>
        <a:graphic>
          <a:graphicData uri="http://schemas.openxmlformats.org/drawingml/2006/table">
            <a:tbl>
              <a:tblPr/>
              <a:tblGrid>
                <a:gridCol w="1478429"/>
                <a:gridCol w="2217643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4,57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чел./км²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Овал 20"/>
          <p:cNvSpPr/>
          <p:nvPr/>
        </p:nvSpPr>
        <p:spPr>
          <a:xfrm>
            <a:off x="6948264" y="4365104"/>
            <a:ext cx="144016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92280" y="429309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Каменск - Уральск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11663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социально-экономические показатели   МО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АЛАПАЕВСКОЕ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CCE6F3-AE88-41BA-8D0D-CB09BBA2A6A1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2656"/>
            <a:ext cx="8736012" cy="6191969"/>
          </a:xfr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indent="27051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just">
              <a:buNone/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В бюджете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муниципального образования на 2025 год запланированы расходы в размере 2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483 046,6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тыс. рублей, что на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220 222,9 тыс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9,7%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больше  плана на 01.01.2024 года (план 2 262 823,7 тыс. рублей).</a:t>
            </a:r>
          </a:p>
          <a:p>
            <a:pPr algn="just">
              <a:buNone/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      Расходы на плановый период составят: на 2026 год – 2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340 178,1 тыс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рублей, в том числе условно утвержденные – 37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486,1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тыс. рублей; на 2027 год – 2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415 950,0 тыс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рублей, в том числе условно утвержденные 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76 008,0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00E0BD05-4188-4C28-AF45-F73BC2FA82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728312"/>
          <a:ext cx="8712969" cy="5653351"/>
        </p:xfrm>
        <a:graphic>
          <a:graphicData uri="http://schemas.openxmlformats.org/drawingml/2006/table">
            <a:tbl>
              <a:tblPr/>
              <a:tblGrid>
                <a:gridCol w="643251"/>
                <a:gridCol w="2129260"/>
                <a:gridCol w="1268609"/>
                <a:gridCol w="1140675"/>
                <a:gridCol w="1141570"/>
                <a:gridCol w="1141570"/>
                <a:gridCol w="1248034"/>
              </a:tblGrid>
              <a:tr h="562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План на 01.01.2024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2025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Отклонение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2025 год к 2024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2026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2027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161 247,7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176 433,2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15 185,5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165 640,4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167 325,5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2 015,3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1 886,0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-129,3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2 058,0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2 130,0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14 906,0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18 623,0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3 717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16 091,8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17 111,8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208 121,0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208 984,3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863,3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270 153,9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232 377,3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359 588,8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206 407,3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-153 181,5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130 330,8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136 437,0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1 963,3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1 837,0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-126,3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1 838,0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2 340,0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1 070 716,5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1 308 646,8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237 930,3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1 178 756,8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1 238 166,3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212 616,1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267 948,1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55 332,0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246 093,0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246 807,0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145 964,1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165 551,4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19 587,3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167 031,9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340,9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85 125,7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126 049,2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40 923,5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124 022,4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124 235,4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утвержденные расходы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486,1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76 008,0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2 262 823,7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2 483 046,6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220 222,9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2 340 178,1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2 415 950,0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396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 расходов бюджета  МО Алапаевское характеризуется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следующими показателями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102218" y="5989232"/>
            <a:ext cx="2016224" cy="680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Физическая культура и спорт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126 049,2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89906" y="5517233"/>
            <a:ext cx="2016224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Образование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1 308 646,8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6309320"/>
            <a:ext cx="2016224" cy="54868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Культура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267 948,1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284984"/>
            <a:ext cx="2088232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экономика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208 984,3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572540"/>
            <a:ext cx="1790554" cy="656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0600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Охрана окружающей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среды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1 837,0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20272" y="4576608"/>
            <a:ext cx="2016223" cy="94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564904"/>
            <a:ext cx="2088232" cy="74691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Жилищно-коммунальное 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206 407,3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908720"/>
            <a:ext cx="2846756" cy="131078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 оборона         1 886,0 тыс. рублей;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18 623,0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836712"/>
            <a:ext cx="2952328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Общегосударственные вопросы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176 433,2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1772816"/>
            <a:ext cx="2016224" cy="649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Социальная политика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165 551,4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313" y="5343525"/>
            <a:ext cx="574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1936750"/>
            <a:ext cx="7191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7613" y="2954338"/>
            <a:ext cx="6000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550" y="5735638"/>
            <a:ext cx="608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1"/>
          <p:cNvPicPr>
            <a:picLocks noChangeAspect="1" noChangeArrowheads="1"/>
          </p:cNvPicPr>
          <p:nvPr/>
        </p:nvPicPr>
        <p:blipFill>
          <a:blip r:embed="rId11" cstate="print"/>
          <a:srcRect l="14406" r="18102"/>
          <a:stretch>
            <a:fillRect/>
          </a:stretch>
        </p:blipFill>
        <p:spPr bwMode="auto">
          <a:xfrm>
            <a:off x="5522913" y="5300663"/>
            <a:ext cx="70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15"/>
          <p:cNvPicPr>
            <a:picLocks noChangeAspect="1" noChangeArrowheads="1"/>
          </p:cNvPicPr>
          <p:nvPr/>
        </p:nvPicPr>
        <p:blipFill>
          <a:blip r:embed="rId13" cstate="print"/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42063" y="4295775"/>
            <a:ext cx="600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57425" y="3006725"/>
            <a:ext cx="617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76475" y="4281488"/>
            <a:ext cx="579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Рисунок 75" descr="sz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06738" y="1924050"/>
            <a:ext cx="550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611188" y="115888"/>
            <a:ext cx="8229600" cy="5048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Разделы    классификации     расходов   бюджета </a:t>
            </a:r>
          </a:p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41" name="Номер слайда 2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3901234-8964-4F35-8B1A-E02AE83DC18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advClick="0" advTm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5152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местного бюджета,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908720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80486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программно-целевого бюджета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расходам</a:t>
            </a:r>
          </a:p>
        </p:txBody>
      </p:sp>
      <p:sp>
        <p:nvSpPr>
          <p:cNvPr id="3379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42FAD07-6278-404A-96F0-163F499BDED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7524750" y="549275"/>
            <a:ext cx="143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980728"/>
          <a:ext cx="66602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332850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структуре расходов на 2025 год программная часть запланирована на реализацию 17 муниципальных программ в сумме 2 355 453,1 тыс. рублей и составляет 97,1% от общего объема расходов,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непрограммные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направления деятельности запланированы в сумме 70 302,2 тыс. рублей или 2,9 % в общем объеме расходов.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 2026 год программная часть запланирована в сумме 2 266 142,0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 и составит 97,0% от общего объема расходов,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направления деятельности запланированы в сумме 32 911,0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 или 1,4 % в общем объеме расходов, условно-утвержденные расходы составляют 37 989,2 тыс. рублей или 1,6% от общего объема расходов;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 2027 год программная часть запланирована в сумме 2 300 177,8 тыс. рублей и составит 95,4% от общего объема расходов,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направления деятельности запланированы в сумме 33 358,2 тыс. рублей или 1,4 % в общем объеме расходов, условно-утвержденные расходы составляют 77 015,5 тыс. рублей или 3,2% от общего объема расходов.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355976" y="908720"/>
          <a:ext cx="59046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4F35460-6D18-4E85-8D9B-0E921A8636CF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pic>
        <p:nvPicPr>
          <p:cNvPr id="31747" name="Picture 2" descr="http://900igr.net/up/datas/242133/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83518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936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бюджет муниципального образования формируется по 17 муниципальным программам.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муниципального образования Алапаевское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476672"/>
          <a:ext cx="8784976" cy="618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3"/>
          <p:cNvSpPr txBox="1"/>
          <p:nvPr/>
        </p:nvSpPr>
        <p:spPr>
          <a:xfrm>
            <a:off x="5580112" y="1412776"/>
            <a:ext cx="3240360" cy="100811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реализацию 17 муниципальных программ в 2025 году направлено          2 388 837,6 тыс. рублей или 96,2% от плановых назначений.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BC7DD7-2EBA-48F2-9A6B-1FC53087C7C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273925" cy="404813"/>
          </a:xfrm>
        </p:spPr>
        <p:txBody>
          <a:bodyPr/>
          <a:lstStyle/>
          <a:p>
            <a:pPr algn="ctr" eaLnBrk="1" hangingPunct="1"/>
            <a:r>
              <a:rPr lang="ru-RU" altLang="ru-RU" sz="25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по функциональной классификации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089150"/>
          <a:ext cx="8784978" cy="4205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8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3 236,1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3 272,0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3 309,0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муниципальных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7 154,6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7 219,0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7 286,0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местных администрации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78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944,4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79 601,8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80 372,8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476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органов и органов финансового надзора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25 054,2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25 320,6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25 592,6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60 529,3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48 619,2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49 256,7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7884368" y="332656"/>
            <a:ext cx="1006124" cy="1006124"/>
            <a:chOff x="3889425" y="21224"/>
            <a:chExt cx="1006124" cy="1006124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solidFill>
              <a:srgbClr val="7030A0"/>
            </a:soli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</p:grpSp>
      <p:pic>
        <p:nvPicPr>
          <p:cNvPr id="2565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49275"/>
            <a:ext cx="61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8" name="TextBox 13"/>
          <p:cNvSpPr txBox="1">
            <a:spLocks noChangeArrowheads="1"/>
          </p:cNvSpPr>
          <p:nvPr/>
        </p:nvSpPr>
        <p:spPr bwMode="auto">
          <a:xfrm>
            <a:off x="7092950" y="170021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404813"/>
            <a:ext cx="7885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«ОБЩЕГОСУДАРСТВЕННЫХ ВОПРОСОВ»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176 433,2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2025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году;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165 640,4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2026 год;</a:t>
            </a:r>
          </a:p>
          <a:p>
            <a:pPr algn="ctr"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167 325,5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6876256" y="188640"/>
            <a:ext cx="1944216" cy="2016224"/>
            <a:chOff x="3889425" y="21224"/>
            <a:chExt cx="1006124" cy="1006124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6417661-C721-4C41-92A5-C6F400264771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15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9032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 подготовка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1 886,0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2 058,0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2 130,0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5" name="TextBox 13"/>
          <p:cNvSpPr txBox="1">
            <a:spLocks noChangeArrowheads="1"/>
          </p:cNvSpPr>
          <p:nvPr/>
        </p:nvSpPr>
        <p:spPr bwMode="auto">
          <a:xfrm>
            <a:off x="7236296" y="2636912"/>
            <a:ext cx="172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4213" y="0"/>
            <a:ext cx="69119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«НАЦИОНАЛЬНОЙ ОБОРОНЫ»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1 886,0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2 058,0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2026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2 130,0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2027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год.</a:t>
            </a:r>
          </a:p>
        </p:txBody>
      </p:sp>
      <p:pic>
        <p:nvPicPr>
          <p:cNvPr id="26647" name="Picture 2" descr="http://pnzreg.ru/upload/iblock/276/2762750b9b2a1dacc2a1e375eac2a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85334"/>
            <a:ext cx="1484456" cy="118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A9E5C23-5BCF-4BD4-B83D-9F3430836529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242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94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17 986,0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15 454,8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16 460,8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651,0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7092950" y="2708275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88913"/>
            <a:ext cx="7885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БЕЗОПАСНОСТИ   И ПРАВООХРАНИТЕЛЬНОЙ ДЕЯТЕЛЬНОСТИ»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18 623,0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16 091,8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17 111,8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  <p:pic>
        <p:nvPicPr>
          <p:cNvPr id="27680" name="Picture 9" descr="C:\Users\Kazna3\Desktop\kisspng-massachusetts-executive-office-of-health-and-human-social-care-5addacb48a6f61.7092476615244771085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835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55675"/>
          </a:xfrm>
        </p:spPr>
        <p:txBody>
          <a:bodyPr/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Алапаевское может при желании внести предложения по проекту бюджета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7763" y="3213100"/>
            <a:ext cx="2089150" cy="3079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2225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 желании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213100"/>
            <a:ext cx="2376488" cy="83026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Также информация размещена на сайте муниципального образования Алапаевское</a:t>
            </a:r>
          </a:p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http://alapaevskoe.ru/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23850" y="5732463"/>
            <a:ext cx="871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Порядок проведения Публичных слушаний утвержден решением Думы муниципального образования Алапаевское от 26.11.2015 г. № 794 (Муниципальный вестник от 17.12.2015 г. № 54)</a:t>
            </a:r>
          </a:p>
        </p:txBody>
      </p:sp>
      <p:sp>
        <p:nvSpPr>
          <p:cNvPr id="717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5139-AAFF-43A0-AF71-8D48C0187161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A1BDB27-8995-4952-A595-347EF0573946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565400"/>
          <a:ext cx="8784978" cy="39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5 916,0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16 319,0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9457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101 757,0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150 034,6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120 400,0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030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95 224,0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100 356,0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107 543,0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5 083,0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2 440,0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1 930,0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17" name="TextBox 13"/>
          <p:cNvSpPr txBox="1">
            <a:spLocks noChangeArrowheads="1"/>
          </p:cNvSpPr>
          <p:nvPr/>
        </p:nvSpPr>
        <p:spPr bwMode="auto">
          <a:xfrm>
            <a:off x="7092950" y="21336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ЭКОНОМИКИ»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208 984,3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270 153,9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232 377,3 тыс. рублей на 2027 год.</a:t>
            </a:r>
          </a:p>
        </p:txBody>
      </p:sp>
      <p:pic>
        <p:nvPicPr>
          <p:cNvPr id="28719" name="Picture 15" descr="C:\Users\Kazna3\Desktop\778ca755a829e1285ca109681254a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188913"/>
            <a:ext cx="18526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EF33BABD-5F9D-48A4-AC25-3A7574A9F961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924175"/>
          <a:ext cx="8784978" cy="351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9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20 785,2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12 445,0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041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101 561,6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71 433,1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68 791,4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66 115,8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29 653,6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33 364,5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17 944,7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16 799,1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16 981,1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55" name="TextBox 13"/>
          <p:cNvSpPr txBox="1">
            <a:spLocks noChangeArrowheads="1"/>
          </p:cNvSpPr>
          <p:nvPr/>
        </p:nvSpPr>
        <p:spPr bwMode="auto">
          <a:xfrm>
            <a:off x="7092950" y="24209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«ЖИЛИЩНО-КОММУНАЛЬНОГО ХОЗЯЙСТВА»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206 407,3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130 330,8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136 437,0 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на 2027 год.</a:t>
            </a:r>
          </a:p>
        </p:txBody>
      </p:sp>
      <p:pic>
        <p:nvPicPr>
          <p:cNvPr id="30757" name="Picture 2" descr="C:\Users\Kazna3\Desktop\Ue3hk2War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0" y="188913"/>
            <a:ext cx="1903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146594A-AF4C-4998-8B2B-60B13CCB3D6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708275"/>
          <a:ext cx="8784978" cy="384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источников нецентрализованного водоснабжения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массовых экологических акций в рамках проведения субботников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Мониторинг состояния окружающей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обращения с отходами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экологического просвещения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56" name="TextBox 13"/>
          <p:cNvSpPr txBox="1">
            <a:spLocks noChangeArrowheads="1"/>
          </p:cNvSpPr>
          <p:nvPr/>
        </p:nvSpPr>
        <p:spPr bwMode="auto">
          <a:xfrm>
            <a:off x="7092950" y="22050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«ОХРАНЫ ОКРУЖАЮЩЕЙ СРЕДЫ»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1 837,0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1 838,0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2 340,0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pic>
        <p:nvPicPr>
          <p:cNvPr id="34858" name="Picture 7" descr="C:\Users\Kazna3\Desktop\kisspng-clip-art-illustration-vector-graphics-desktop-wall-5d09b9fec3ec81.1918310515609185268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1AA8D32-5440-4568-8E69-13E323CFF379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924175"/>
          <a:ext cx="8784978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425 710,5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380 481,0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394 669,0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774 177,0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710 802,0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755 172,5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24 265,0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23 753,0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23 841,0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10 442,4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5 308,0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5 313,0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74 051,9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58 412,8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59 170,8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880" name="TextBox 13"/>
          <p:cNvSpPr txBox="1">
            <a:spLocks noChangeArrowheads="1"/>
          </p:cNvSpPr>
          <p:nvPr/>
        </p:nvSpPr>
        <p:spPr bwMode="auto">
          <a:xfrm>
            <a:off x="7092950" y="23495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отрасли «ОБРАЗОВАНИЕ»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1 308 646,8 тыс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1 178 756,8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1 238 166,3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  <p:pic>
        <p:nvPicPr>
          <p:cNvPr id="35882" name="Picture 3" descr="C:\Users\Kazna3\Desktop\obrazovanie-embl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4844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728CFD2-4B8B-4747-93D6-92DC858D797A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46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228 922,4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207 095,0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207 395,0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39 025,7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38 998,0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39 412,0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9" name="TextBox 13"/>
          <p:cNvSpPr txBox="1">
            <a:spLocks noChangeArrowheads="1"/>
          </p:cNvSpPr>
          <p:nvPr/>
        </p:nvSpPr>
        <p:spPr bwMode="auto">
          <a:xfrm>
            <a:off x="7272338" y="3141663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«КУЛЬТУРЫ»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267 948,1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246 093,0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246 807,0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pic>
        <p:nvPicPr>
          <p:cNvPr id="36891" name="Picture 2" descr="C:\Users\Kazna3\Desktop\b6598715de861440ab3c5f362ae314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33375"/>
            <a:ext cx="22431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F34F8CE4-28FD-4B35-9F1A-BFE33C438A15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326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8312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22 900,0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129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959,6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519,9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136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401,9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2 674,8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2 213,0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2 213,0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10 017,0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10 299,0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10 626,0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23" name="TextBox 13"/>
          <p:cNvSpPr txBox="1">
            <a:spLocks noChangeArrowheads="1"/>
          </p:cNvSpPr>
          <p:nvPr/>
        </p:nvSpPr>
        <p:spPr bwMode="auto">
          <a:xfrm>
            <a:off x="7092950" y="28527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«СОЦИАЛЬНОЙ ПОЛИТИКИ»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165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551,4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167 031,9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172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340,9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  <p:pic>
        <p:nvPicPr>
          <p:cNvPr id="37925" name="Picture 2" descr="C:\Users\Kazna3\Desktop\kart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21955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9E8C997-6AF5-4C62-AC66-BAF97B967368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48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0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94 088,0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93 567,7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93 780,7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18 095,8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16 589,3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16 589,3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937" name="TextBox 13"/>
          <p:cNvSpPr txBox="1">
            <a:spLocks noChangeArrowheads="1"/>
          </p:cNvSpPr>
          <p:nvPr/>
        </p:nvSpPr>
        <p:spPr bwMode="auto">
          <a:xfrm>
            <a:off x="7092950" y="299720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451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«ФИЗИЧЕСКОЙ КУЛЬТУРЫ И СПОРТА»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126 049,2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124 022,4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124 235,4 тыс. рублей на 2027 год.</a:t>
            </a:r>
          </a:p>
        </p:txBody>
      </p:sp>
      <p:pic>
        <p:nvPicPr>
          <p:cNvPr id="38939" name="Picture 2" descr="https://dopobr71.ru/upload/iblock/f17/f170ce1f141218100e82ad8416ccf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21272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2C28C880-D961-4714-A01A-4A19420DB35D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40963" name="Picture 2" descr="https://thumbs.dreamstime.com/b/%D0%B4%D0%B8%D0%B7%D0%B0%D0%B9%D0%BD-%D0%BF%D1%83%D0%B1-%D0%B8%D1%86%D0%B8%D1%81%D1%82%D0%B8%D0%BA%D0%B8-6226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premier.region35.ru/sites/default/files/news_image/1_e147f7d4520f-1440x564_c-1024x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28082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59113" y="188913"/>
            <a:ext cx="58340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«СРЕДСТВ МАССОВОЙ ИНФОРМАЦИИ»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665,0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665,0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665,0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48038" y="3573463"/>
            <a:ext cx="5616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«ОБСЛУЖИВАНИЯ ГОСУДАРСТВЕННОГО (МУНИЦИПАЛЬНОГО) ДОЛГА»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15,3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5,8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4A860A6D-6F1C-457F-8E09-95D765C99B6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74754" name="Picture 2" descr="https://image3.slideserve.com/5999064/slide9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/>
          <p:cNvSpPr>
            <a:spLocks noChangeArrowheads="1"/>
          </p:cNvSpPr>
          <p:nvPr/>
        </p:nvSpPr>
        <p:spPr bwMode="auto">
          <a:xfrm>
            <a:off x="1828800" y="914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600" b="1" i="1">
              <a:solidFill>
                <a:schemeClr val="bg2"/>
              </a:solidFill>
            </a:endParaRPr>
          </a:p>
        </p:txBody>
      </p:sp>
      <p:sp>
        <p:nvSpPr>
          <p:cNvPr id="43011" name="Rectangle 5"/>
          <p:cNvSpPr>
            <a:spLocks noRot="1" noChangeArrowheads="1"/>
          </p:cNvSpPr>
          <p:nvPr/>
        </p:nvSpPr>
        <p:spPr bwMode="auto">
          <a:xfrm>
            <a:off x="4648200" y="838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65" tIns="54132" rIns="108265" bIns="54132" anchor="ctr"/>
          <a:lstStyle/>
          <a:p>
            <a:pPr algn="r" eaLnBrk="0" hangingPunct="0"/>
            <a:endParaRPr lang="ru-RU" altLang="ru-RU" sz="3200" b="1" i="1"/>
          </a:p>
          <a:p>
            <a:pPr algn="r" eaLnBrk="0" hangingPunct="0"/>
            <a:endParaRPr lang="ru-RU" altLang="ru-RU" sz="3200" b="1" i="1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323528" y="779945"/>
            <a:ext cx="8520113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2286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предусмотрен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пределах ограничений, установленных Бюджетным кодексом Российской Федерации: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2025 год – 18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884,8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2026 год – 22 321,7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2027 год – 20 321,7 тыс. рублей.</a:t>
            </a:r>
          </a:p>
          <a:p>
            <a:pPr indent="228600"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Источником внутреннего финансирования дефицита местного бюджета планируются остатки денежных средств на счете местного бюджета.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57BE63C-C93D-40F9-A2FA-3DB3644AE268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420820-FC8A-4E2D-8D70-8E32D21F9219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pic>
        <p:nvPicPr>
          <p:cNvPr id="6147" name="Picture 4" descr="http://adm-bobrov.ru/sites/default/files/econ_invest/budjetdlgrazhdan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4978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62466" name="Picture 2" descr="https://jur-dogovor.ru/wp-content/uploads/d/a/2/da2986f9e712377ec450f4e4efa95f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534400" cy="588168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 - по состоянию на 1 января 2026 года – 9 912,0 тысяч рублей, в том числе верхний предел муниципального внутреннего долга по муниципальным гарантиям – 0 тысяч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 - по состоянию на 1 января 2027 года – 5 719,0 тысяч рублей, в том числе верхний предел муниципального внутреннего долга по муниципальным гарантиям – 0 тысяч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- по состоянию на 1 января 2028 года – 3 386,0 тысяч рублей, в том числе верхний предел муниципального внутреннего долга по муниципальным гарантиям – 0 тысяч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	Предоставление </a:t>
            </a: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кредитов из бюджета муниципального образования не планируется.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E7995AB-E4DF-4BDE-A98E-CE3FC285237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332657"/>
          <a:ext cx="8784976" cy="6271166"/>
        </p:xfrm>
        <a:graphic>
          <a:graphicData uri="http://schemas.openxmlformats.org/drawingml/2006/table">
            <a:tbl>
              <a:tblPr/>
              <a:tblGrid>
                <a:gridCol w="4004057"/>
                <a:gridCol w="1080851"/>
                <a:gridCol w="736943"/>
                <a:gridCol w="736943"/>
                <a:gridCol w="761508"/>
                <a:gridCol w="755367"/>
                <a:gridCol w="709307"/>
              </a:tblGrid>
              <a:tr h="13344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Основные показатели</a:t>
                      </a: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61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представляемые муниципальными образованиями для разработки прогноза социально-экономического развития муниципального образования</a:t>
                      </a:r>
                    </a:p>
                  </a:txBody>
                  <a:tcPr marL="4521" marR="4521" marT="4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измерения*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33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33448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Финансы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6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(стр. 1.12 + стр. 1.13)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1 825,20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2 392,60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2 000,40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2 020,30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2 022,70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1.1.Прибыль прибыльных организаций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548,60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413,00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439,80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488,10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534,80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1.1.1. сальдо прибылей и убытков (справочно)</a:t>
                      </a:r>
                    </a:p>
                  </a:txBody>
                  <a:tcPr marL="81370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548,60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413,00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439,80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488,10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534,80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Амортизационные отчисления</a:t>
                      </a:r>
                    </a:p>
                  </a:txBody>
                  <a:tcPr marL="40685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595,70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597,00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606,30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610,20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607,60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Налог на доходы физических лиц</a:t>
                      </a:r>
                    </a:p>
                  </a:txBody>
                  <a:tcPr marL="40685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376,30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67,50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69,50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71,60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73,70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 Налог с патентной системы налогообложения </a:t>
                      </a:r>
                    </a:p>
                  </a:txBody>
                  <a:tcPr marL="40685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0,80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2,40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2,40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2,40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2,40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Земельный налог</a:t>
                      </a:r>
                    </a:p>
                  </a:txBody>
                  <a:tcPr marL="40685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15,40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15,80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16,10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16,40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16,50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 Единый сельскохозяйственный налог 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0,10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1,60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1,70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1.7.1. налоговая база 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49,10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53,90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59,20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59,20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59,20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1.8. Налог на имущество физических лиц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5,20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5,30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5,40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5,50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5,50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1.9. Прочие налоги и сборы</a:t>
                      </a:r>
                    </a:p>
                  </a:txBody>
                  <a:tcPr marL="40685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116,90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131,20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131,00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135,50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135,50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1.10. Неналоговые доходы</a:t>
                      </a:r>
                    </a:p>
                  </a:txBody>
                  <a:tcPr marL="40685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21,90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17,20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15,60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15,70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15,90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1.12. Итого доходов (сумма строк 1.3,1.4, 1.5, 1.6, 1.7, 1.8, 1.9, 1.10,1.11)</a:t>
                      </a:r>
                    </a:p>
                  </a:txBody>
                  <a:tcPr marL="40685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536,60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241,00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241,70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248,80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251,20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1.13. Средства, получаемые  от вышестоящих уровней власти </a:t>
                      </a:r>
                    </a:p>
                  </a:txBody>
                  <a:tcPr marL="40685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1 288,60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2 151,60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1 758,70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1 771,50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1 771,50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Финансирование муниципальных программ (справочно)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967,90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1 364,50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1 263,10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1 217,80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1 266,50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Недополученные доходы муниципальных образований от предоставления налоговых преференций, предусмотренных решениями органов местного самоуправления (справочно):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8,80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9,90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9,90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9,90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9,90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3.1. Земельный налог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8,80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9,90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9,90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9,90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9,90   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48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Производственная деятельность 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8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Оборот  организаций (по полному кругу) по видам экономической деятельности*, всего 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13873,4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15260,0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16025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16825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17670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48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4521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Сельское хозяйство, охота и лесное хозяйство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1322,8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1651,0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1816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Добыча полезных ископаемых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Обрабатывающие производства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8318,5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9559,2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10325,5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11496,6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12722,4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Оптовая и розничная торговля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2992,8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3185,0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3305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3540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4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 Транспортировка и хранение </a:t>
                      </a:r>
                    </a:p>
                  </a:txBody>
                  <a:tcPr marL="40685" marR="4521" marT="4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1" marR="4521" marT="4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521" marR="4521" marT="4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88651"/>
          <a:ext cx="8640959" cy="6408698"/>
        </p:xfrm>
        <a:graphic>
          <a:graphicData uri="http://schemas.openxmlformats.org/drawingml/2006/table">
            <a:tbl>
              <a:tblPr/>
              <a:tblGrid>
                <a:gridCol w="3978748"/>
                <a:gridCol w="1074019"/>
                <a:gridCol w="713976"/>
                <a:gridCol w="732284"/>
                <a:gridCol w="686517"/>
                <a:gridCol w="750591"/>
                <a:gridCol w="704824"/>
              </a:tblGrid>
              <a:tr h="18363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 деятельность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Объем инвестиций в основной капитал за счет всех источников финансирования, всего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1634,2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 по отраслям экономики: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Сельское хозяйство, охота и лесное хозяйство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561,1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Добыча полезных ископаемых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Обрабатывающие производства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 руб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477,4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429,5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429,5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 Обеспечение электрической энергией, газом и паром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Оптовая и розничная торговля, сфера услуг и развлечений </a:t>
                      </a:r>
                    </a:p>
                  </a:txBody>
                  <a:tcPr marL="52401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 Транспортировка и хранение</a:t>
                      </a:r>
                    </a:p>
                  </a:txBody>
                  <a:tcPr marL="52401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Денежные доходы населения 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Доходы населения муниципального образования, всего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 руб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6518,5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7367,0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7705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8255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 Доходы от предпринимательской деятельности</a:t>
                      </a:r>
                    </a:p>
                  </a:txBody>
                  <a:tcPr marL="52401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1315,0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1420,0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 Оплата труда </a:t>
                      </a:r>
                    </a:p>
                  </a:txBody>
                  <a:tcPr marL="52401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2906,5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3342,5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Социальные выплаты</a:t>
                      </a:r>
                    </a:p>
                  </a:txBody>
                  <a:tcPr marL="52401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2297,0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2605,0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Среднедушевые денежные доходы  (в месяц)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на чел.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23644,0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26907,0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30331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31996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Номинальная начисленная среднемесячная заработная плата работников по полному кругу организаций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в м.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47744,1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54905,0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62970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67190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Потребительский рынок 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Оборот розничной торговли в ценах соответствующего периода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 руб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1720,8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Оборот общественного питания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Демографические показатели 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630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Численность и состав населения 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1.1. Численность постоянного населения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(на начало года)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822" marR="5822" marT="5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23107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22842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22790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22710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22650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1.2. Среднегодовая численность населения муниципального образования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22975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22816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22750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22680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22625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 Численность детей в возрасте 3-7 лет (дошкольного возраста) 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1.4. Численность детей  и подростков в возрасте 8-17 лет (школьного возраста)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3201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1.5. Численность населения в трудоспособном  возрасте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12366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12330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12270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1.6. Численность населения старше трудоспособного возраста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5858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5840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5820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 gridSpan="7"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Естественное движение</a:t>
                      </a:r>
                    </a:p>
                  </a:txBody>
                  <a:tcPr marL="5822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2.1. Число родившихся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2.2. Число умерших</a:t>
                      </a:r>
                    </a:p>
                  </a:txBody>
                  <a:tcPr marL="52401" marR="5822" marT="58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5822" marR="5822" marT="58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9" y="404662"/>
          <a:ext cx="8568951" cy="6163682"/>
        </p:xfrm>
        <a:graphic>
          <a:graphicData uri="http://schemas.openxmlformats.org/drawingml/2006/table">
            <a:tbl>
              <a:tblPr/>
              <a:tblGrid>
                <a:gridCol w="3945591"/>
                <a:gridCol w="1065067"/>
                <a:gridCol w="708027"/>
                <a:gridCol w="726183"/>
                <a:gridCol w="680795"/>
                <a:gridCol w="744338"/>
                <a:gridCol w="698950"/>
              </a:tblGrid>
              <a:tr h="17098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</a:p>
                  </a:txBody>
                  <a:tcPr marL="5621" marR="5621" marT="5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6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Количество учащихся общеобразовательных учреждений, обучающихся во вторую и третью смены</a:t>
                      </a:r>
                    </a:p>
                  </a:txBody>
                  <a:tcPr marL="5621" marR="5621" marT="5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Обеспеченность населения врачами, оказывающими медицинскую помощь в амбулаторных условиях</a:t>
                      </a:r>
                    </a:p>
                  </a:txBody>
                  <a:tcPr marL="5621" marR="5621" marT="5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на 10 тысяч Чел. населения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3.Обеспеченность средними медицинскими работниками, работающими в государственных и муниципальных медицинских организациях медицинским персоналом</a:t>
                      </a:r>
                    </a:p>
                  </a:txBody>
                  <a:tcPr marL="5621" marR="5621" marT="5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 на 10 тысяч Чел. населения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0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Доля детей в возрасте от 5 до 18 лет, охваченных дополнительным образованием</a:t>
                      </a:r>
                    </a:p>
                  </a:txBody>
                  <a:tcPr marL="5621" marR="5621" marT="5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Доступность дошкольного образования для детей в возрасте от полутора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трех лет</a:t>
                      </a:r>
                    </a:p>
                  </a:txBody>
                  <a:tcPr marL="5621" marR="5621" marT="5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VIII.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Трудовые ресурсы</a:t>
                      </a:r>
                    </a:p>
                  </a:txBody>
                  <a:tcPr marL="5621" marR="5621" marT="5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68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Среднесписочная численность работников (без внешних совместителей) по полному кругу организаций</a:t>
                      </a:r>
                    </a:p>
                  </a:txBody>
                  <a:tcPr marL="5621" marR="5621" marT="56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7959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8370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Среднегодовая численность занятых в разрезе ОКВЭД, 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Сельское, лесное хозяйство, охота, рыболовство и рыбоводство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полезных ископаемых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Обрабатывающие производства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Торговля оптовая и розничная; ремонт автотранспортных средств и мотоциклов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Транспортировка и хранение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гостиниц и предприятий общественного питания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финансовая и страховая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профессиональная, научная и техническая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административная и сопутствующие дополнительные услуги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1063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 в области культуры, спорта, организации досуга и развлечений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виды экономической деятельности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621" marR="5621" marT="56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1391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1515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</a:p>
                  </a:txBody>
                  <a:tcPr marL="5621" marR="5621" marT="56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9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Все стоимостные показатели рассчитываются в ценах текущих лет</a:t>
                      </a:r>
                    </a:p>
                  </a:txBody>
                  <a:tcPr marL="5621" marR="5621" marT="56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45243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для граждан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107950" y="549275"/>
            <a:ext cx="8856663" cy="1008063"/>
          </a:xfrm>
          <a:ln w="19050">
            <a:solidFill>
              <a:srgbClr val="00CCFF"/>
            </a:solidFill>
            <a:prstDash val="dash"/>
          </a:ln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В настоящее время на региональном уровне проводится активная работа по обеспечению </a:t>
            </a:r>
          </a:p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прозрачности и открытости бюджета, включая мероприятия по обеспечению полного и доступного </a:t>
            </a:r>
          </a:p>
          <a:p>
            <a:pPr algn="just"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информирования граждан о бюджетной системе Свердловской области.</a:t>
            </a:r>
          </a:p>
          <a:p>
            <a:pPr algn="just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237288"/>
            <a:ext cx="2133600" cy="457200"/>
          </a:xfrm>
        </p:spPr>
        <p:txBody>
          <a:bodyPr/>
          <a:lstStyle/>
          <a:p>
            <a:pPr>
              <a:defRPr/>
            </a:pPr>
            <a:fld id="{70499724-488F-4908-AD49-B42DDD5D1D5A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7950" y="1628775"/>
            <a:ext cx="8856663" cy="1439863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На официальном сайте муниципального образования Алапаевское проводится Опрос общественного мнения не тему «Бюджет для граждан», где Вы можете оставить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своѐ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мнение об опубликованной брошюре и внести свои предложения по </a:t>
            </a:r>
            <a:r>
              <a:rPr lang="ru-RU" sz="1600" kern="0" dirty="0" err="1">
                <a:latin typeface="Times New Roman" pitchFamily="18" charset="0"/>
                <a:cs typeface="Times New Roman" pitchFamily="18" charset="0"/>
              </a:rPr>
              <a:t>еѐ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содержанию, которые будут учтены при следующем составлении «Бюджет для граждан» ссылка на опрос  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https://alapaevskoe.ru/poll?year=2024</a:t>
            </a:r>
            <a:r>
              <a:rPr lang="ru-RU" sz="1600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79388" y="3213100"/>
            <a:ext cx="8856662" cy="1800225"/>
          </a:xfrm>
          <a:prstGeom prst="rect">
            <a:avLst/>
          </a:prstGeom>
          <a:noFill/>
          <a:ln w="19050">
            <a:solidFill>
              <a:srgbClr val="00CC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  С 2018 года на территории муниципального образования Алапаевское осуществляется внедрение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механизмов инициативного бюджетирования.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   В соответствии с Порядком софинансирования инициируемых гражданами проектов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осуществляется из 4-х источников: за счет средств населения (минимальный уровень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софинансирования от стоимости проекта от 1% для жителей сельских населенных пунктов до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5%); бизнеса (10%); областного бюджета 50% но не более 2 млн. рублей); местного бюджета.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7950" y="5084763"/>
            <a:ext cx="8856663" cy="1584325"/>
          </a:xfrm>
          <a:prstGeom prst="rect">
            <a:avLst/>
          </a:prstGeom>
          <a:noFill/>
          <a:ln w="31750" cap="rnd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В целях повышения открытости и прозрачности бюджетного процесса, доступности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информации о бюджете гражданскому обществу с 2016 года Министерством финансов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Свердловской области ежегодно проводится оценка открытости бюджетных данных в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муниципальных образованиях, расположенных на территории Свердловской области, по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1600" kern="0" dirty="0">
                <a:latin typeface="Times New Roman" pitchFamily="18" charset="0"/>
                <a:cs typeface="Times New Roman" pitchFamily="18" charset="0"/>
              </a:rPr>
              <a:t>результатам рейтинга муниципальное образование Алапаевское занимает 1 место.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ru-RU" sz="320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00200" y="45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>
                <a:solidFill>
                  <a:schemeClr val="folHlink"/>
                </a:solidFill>
              </a:rPr>
              <a:t>Муниципальное образование Алапаевское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62000" y="30480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4200" b="1" i="1"/>
              <a:t>Благодарю за внимание!</a:t>
            </a:r>
          </a:p>
        </p:txBody>
      </p:sp>
      <p:pic>
        <p:nvPicPr>
          <p:cNvPr id="46084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38200" y="228600"/>
            <a:ext cx="701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72E3741D-DAAC-4A49-B75C-1D4CDC9F849F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 муниципального образования Алапаевское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3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13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Начальник финансового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Кукарских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Ирина Владимировна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57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г.Алапаевск,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Р.Люксембург, д.31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(34346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3-39-83,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3-39-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alapaevskiyfo@mail.ru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17-00 – пн., вт., ср, чт.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16-00 – пт.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обед с 12-00 до 12-48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дни – сб., вс.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12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07375" y="6400800"/>
            <a:ext cx="936625" cy="457200"/>
          </a:xfrm>
          <a:noFill/>
        </p:spPr>
        <p:txBody>
          <a:bodyPr/>
          <a:lstStyle/>
          <a:p>
            <a:fld id="{0ACDD6B0-7B41-4213-ACD3-B275164FBFA8}" type="slidenum">
              <a:rPr lang="ru-RU" sz="1300" b="1" smtClean="0">
                <a:latin typeface="Times New Roman" pitchFamily="18" charset="0"/>
                <a:cs typeface="Times New Roman" pitchFamily="18" charset="0"/>
              </a:rPr>
              <a:pPr/>
              <a:t>47</a:t>
            </a:fld>
            <a:endParaRPr lang="ru-RU" sz="13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85598-7A83-49F7-A76A-CF3F67392B5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pic>
        <p:nvPicPr>
          <p:cNvPr id="7171" name="Picture 4" descr="https://image4.slideserve.com/7727904/slide2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7350"/>
            <a:ext cx="8497887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471080-9DB0-4C5E-A4D3-A36244B0AA54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pic>
        <p:nvPicPr>
          <p:cNvPr id="8195" name="Picture 2" descr="http://900igr.net/up/datas/247187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471D1F-E24A-4656-85D4-AFBAF7C560ED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  <p:pic>
        <p:nvPicPr>
          <p:cNvPr id="9219" name="Picture 2" descr="http://safonovo-admin.ru/files/860/slaj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5693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971550" y="333375"/>
            <a:ext cx="6840538" cy="574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10243" name="Rectangle 12" descr="i14"/>
          <p:cNvSpPr>
            <a:spLocks noGrp="1"/>
          </p:cNvSpPr>
          <p:nvPr>
            <p:ph type="ctrTitle" idx="4294967295"/>
          </p:nvPr>
        </p:nvSpPr>
        <p:spPr>
          <a:xfrm>
            <a:off x="250825" y="908050"/>
            <a:ext cx="8642350" cy="5689600"/>
          </a:xfrm>
          <a:blipFill dpi="0" rotWithShape="1">
            <a:blip r:embed="rId2" cstate="print">
              <a:alphaModFix amt="17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b="1" smtClean="0"/>
              <a:t/>
            </a:r>
            <a:br>
              <a:rPr lang="ru-RU" sz="1400" b="1" smtClean="0"/>
            </a:br>
            <a:endParaRPr lang="ru-RU" sz="1400" b="1" smtClean="0"/>
          </a:p>
        </p:txBody>
      </p:sp>
      <p:sp>
        <p:nvSpPr>
          <p:cNvPr id="16389" name="AutoShape 14"/>
          <p:cNvSpPr>
            <a:spLocks noChangeArrowheads="1"/>
          </p:cNvSpPr>
          <p:nvPr/>
        </p:nvSpPr>
        <p:spPr bwMode="auto">
          <a:xfrm>
            <a:off x="4067175" y="908050"/>
            <a:ext cx="4608513" cy="2233613"/>
          </a:xfrm>
          <a:prstGeom prst="star16">
            <a:avLst>
              <a:gd name="adj" fmla="val 3835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endParaRPr lang="ru-RU" sz="1200" b="1" dirty="0"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200" b="1" dirty="0">
                <a:cs typeface="+mn-cs"/>
              </a:rPr>
              <a:t>МЕЖБЮДЖЕТНЫЕ ТРАНСФЕРТЫ-</a:t>
            </a:r>
            <a:br>
              <a:rPr lang="ru-RU" sz="1200" b="1" dirty="0">
                <a:cs typeface="+mn-cs"/>
              </a:rPr>
            </a:b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денежные</a:t>
            </a:r>
            <a:r>
              <a:rPr lang="ru-RU" sz="1200" b="1" dirty="0">
                <a:cs typeface="+mn-cs"/>
              </a:rPr>
              <a:t> </a:t>
            </a:r>
            <a:r>
              <a:rPr lang="ru-RU" sz="1200" dirty="0">
                <a:cs typeface="+mn-cs"/>
              </a:rPr>
              <a:t>средства, перечисляемые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200" dirty="0">
                <a:cs typeface="+mn-cs"/>
              </a:rPr>
              <a:t>Из  одного бюджета бюджетной системы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Российской Федерации </a:t>
            </a:r>
            <a:br>
              <a:rPr lang="ru-RU" sz="1200" dirty="0">
                <a:cs typeface="+mn-cs"/>
              </a:rPr>
            </a:br>
            <a:r>
              <a:rPr lang="ru-RU" sz="1200" dirty="0">
                <a:cs typeface="+mn-cs"/>
              </a:rPr>
              <a:t>другому бюджету</a:t>
            </a:r>
            <a:r>
              <a:rPr lang="ru-RU" b="1" dirty="0">
                <a:cs typeface="+mn-cs"/>
              </a:rPr>
              <a:t/>
            </a:r>
            <a:br>
              <a:rPr lang="ru-RU" b="1" dirty="0">
                <a:cs typeface="+mn-cs"/>
              </a:rPr>
            </a:br>
            <a:endParaRPr lang="ru-RU" b="1" dirty="0">
              <a:cs typeface="+mn-cs"/>
            </a:endParaRPr>
          </a:p>
        </p:txBody>
      </p:sp>
      <p:sp>
        <p:nvSpPr>
          <p:cNvPr id="16390" name="AutoShape 15"/>
          <p:cNvSpPr>
            <a:spLocks noChangeArrowheads="1"/>
          </p:cNvSpPr>
          <p:nvPr/>
        </p:nvSpPr>
        <p:spPr bwMode="auto">
          <a:xfrm>
            <a:off x="250825" y="4292600"/>
            <a:ext cx="4608513" cy="2376488"/>
          </a:xfrm>
          <a:prstGeom prst="star16">
            <a:avLst>
              <a:gd name="adj" fmla="val 43111"/>
            </a:avLst>
          </a:prstGeom>
          <a:solidFill>
            <a:srgbClr val="CCFF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/>
          </a:p>
          <a:p>
            <a:pPr algn="ctr"/>
            <a:r>
              <a:rPr lang="ru-RU" sz="1200" b="1"/>
              <a:t>МЕЖБЮДЖЕТНЫЕ ОТНОШЕНИЯ-</a:t>
            </a:r>
          </a:p>
          <a:p>
            <a:pPr algn="ctr"/>
            <a:r>
              <a:rPr lang="ru-RU" sz="1200" b="1" i="1"/>
              <a:t>Взаимоотношения между публично-правовыми </a:t>
            </a:r>
          </a:p>
          <a:p>
            <a:pPr algn="ctr"/>
            <a:r>
              <a:rPr lang="ru-RU" sz="1200" b="1" i="1"/>
              <a:t>образованиями</a:t>
            </a:r>
            <a:br>
              <a:rPr lang="ru-RU" sz="1200" b="1" i="1"/>
            </a:br>
            <a:r>
              <a:rPr lang="ru-RU" sz="1200" b="1" i="1"/>
              <a:t>по вопросам регулирования бюджетных </a:t>
            </a:r>
          </a:p>
          <a:p>
            <a:pPr algn="ctr"/>
            <a:r>
              <a:rPr lang="ru-RU" sz="1200" b="1" i="1"/>
              <a:t>Правоотношений,</a:t>
            </a:r>
          </a:p>
          <a:p>
            <a:pPr algn="ctr"/>
            <a:r>
              <a:rPr lang="ru-RU" sz="1200" b="1" i="1"/>
              <a:t>Организации и осуществления </a:t>
            </a:r>
          </a:p>
          <a:p>
            <a:pPr algn="ctr"/>
            <a:r>
              <a:rPr lang="ru-RU" sz="1200" b="1" i="1"/>
              <a:t>бюджетного процесса</a:t>
            </a:r>
          </a:p>
          <a:p>
            <a:pPr algn="ctr"/>
            <a:r>
              <a:rPr lang="ru-RU" sz="1200" b="1" i="1"/>
              <a:t> </a:t>
            </a:r>
          </a:p>
          <a:p>
            <a:pPr algn="ctr"/>
            <a:endParaRPr lang="ru-RU" sz="1200"/>
          </a:p>
        </p:txBody>
      </p:sp>
      <p:pic>
        <p:nvPicPr>
          <p:cNvPr id="1639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27368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508500"/>
            <a:ext cx="36718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AutoShape 19"/>
          <p:cNvSpPr>
            <a:spLocks noChangeArrowheads="1"/>
          </p:cNvSpPr>
          <p:nvPr/>
        </p:nvSpPr>
        <p:spPr bwMode="auto">
          <a:xfrm>
            <a:off x="179388" y="3141663"/>
            <a:ext cx="2251075" cy="1081087"/>
          </a:xfrm>
          <a:prstGeom prst="roundRect">
            <a:avLst>
              <a:gd name="adj" fmla="val 16667"/>
            </a:avLst>
          </a:prstGeom>
          <a:solidFill>
            <a:srgbClr val="FFCD2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Дотации </a:t>
            </a:r>
            <a:r>
              <a:rPr lang="ru-RU" sz="1200" b="1"/>
              <a:t>(от лат. «</a:t>
            </a:r>
            <a:r>
              <a:rPr lang="en-US" sz="1200" b="1"/>
              <a:t>Dotatio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дар, пожертвование)-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без определения конкретной</a:t>
            </a:r>
          </a:p>
          <a:p>
            <a:pPr algn="ctr"/>
            <a:r>
              <a:rPr lang="ru-RU" sz="1200" b="1"/>
              <a:t>цели их использования</a:t>
            </a:r>
          </a:p>
          <a:p>
            <a:pPr algn="ctr"/>
            <a:r>
              <a:rPr lang="ru-RU" sz="1200" b="1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4" name="AutoShape 20"/>
          <p:cNvSpPr>
            <a:spLocks noChangeArrowheads="1"/>
          </p:cNvSpPr>
          <p:nvPr/>
        </p:nvSpPr>
        <p:spPr bwMode="auto">
          <a:xfrm>
            <a:off x="2555875" y="3213100"/>
            <a:ext cx="3240088" cy="1081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Субвенции </a:t>
            </a:r>
            <a:r>
              <a:rPr lang="ru-RU" sz="1200" b="1"/>
              <a:t>(от лат. «</a:t>
            </a:r>
            <a:r>
              <a:rPr lang="en-US" sz="1200" b="1"/>
              <a:t>Subvenire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приходить на помощь )-</a:t>
            </a:r>
          </a:p>
          <a:p>
            <a:pPr algn="ctr"/>
            <a:r>
              <a:rPr lang="ru-RU" sz="1200" b="1"/>
              <a:t>Предоставляются на финансирование </a:t>
            </a:r>
          </a:p>
          <a:p>
            <a:pPr algn="ctr"/>
            <a:r>
              <a:rPr lang="ru-RU" sz="1200" b="1"/>
              <a:t>«переданных» местным</a:t>
            </a:r>
          </a:p>
          <a:p>
            <a:pPr algn="ctr"/>
            <a:r>
              <a:rPr lang="ru-RU" sz="1200" b="1"/>
              <a:t> бюджетам расходных обязательств РФ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6395" name="AutoShape 21"/>
          <p:cNvSpPr>
            <a:spLocks noChangeArrowheads="1"/>
          </p:cNvSpPr>
          <p:nvPr/>
        </p:nvSpPr>
        <p:spPr bwMode="auto">
          <a:xfrm>
            <a:off x="5940425" y="3284538"/>
            <a:ext cx="2627313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r>
              <a:rPr lang="ru-RU" sz="1200" b="1" i="1"/>
              <a:t>Субсидии </a:t>
            </a:r>
            <a:r>
              <a:rPr lang="ru-RU" sz="1200" b="1"/>
              <a:t>(от лат. «</a:t>
            </a:r>
            <a:r>
              <a:rPr lang="en-US" sz="1200" b="1"/>
              <a:t>Subsidium</a:t>
            </a:r>
            <a:r>
              <a:rPr lang="ru-RU" sz="1200" b="1"/>
              <a:t>»- </a:t>
            </a:r>
          </a:p>
          <a:p>
            <a:pPr algn="ctr"/>
            <a:r>
              <a:rPr lang="ru-RU" sz="1200" b="1"/>
              <a:t>поддержка )-</a:t>
            </a:r>
          </a:p>
          <a:p>
            <a:pPr algn="ctr"/>
            <a:r>
              <a:rPr lang="ru-RU" sz="1200" b="1"/>
              <a:t>предоставляются</a:t>
            </a:r>
          </a:p>
          <a:p>
            <a:pPr algn="ctr"/>
            <a:r>
              <a:rPr lang="ru-RU" sz="1200" b="1"/>
              <a:t>на условиях долевого </a:t>
            </a:r>
          </a:p>
          <a:p>
            <a:pPr algn="ctr"/>
            <a:r>
              <a:rPr lang="ru-RU" sz="1200" b="1"/>
              <a:t>софинансирования </a:t>
            </a:r>
          </a:p>
          <a:p>
            <a:pPr algn="ctr"/>
            <a:r>
              <a:rPr lang="ru-RU" sz="1200" b="1"/>
              <a:t>расходов других бюджетов</a:t>
            </a:r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  <a:p>
            <a:pPr algn="ctr"/>
            <a:endParaRPr lang="ru-RU" sz="1200"/>
          </a:p>
          <a:p>
            <a:pPr algn="ctr"/>
            <a:endParaRPr lang="ru-RU" sz="1200"/>
          </a:p>
        </p:txBody>
      </p:sp>
      <p:sp>
        <p:nvSpPr>
          <p:cNvPr id="12299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0DEFC6-4616-4EC5-B80D-95B00E385DD7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animBg="1"/>
      <p:bldP spid="16390" grpId="0" animBg="1"/>
      <p:bldP spid="16393" grpId="0" animBg="1"/>
      <p:bldP spid="16394" grpId="0" animBg="1"/>
      <p:bldP spid="163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5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99792" y="332656"/>
          <a:ext cx="61926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179388" y="692150"/>
            <a:ext cx="24479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на 2025 год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5013176"/>
          <a:ext cx="849694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20143</TotalTime>
  <Words>3888</Words>
  <Application>Microsoft Office PowerPoint</Application>
  <PresentationFormat>Экран (4:3)</PresentationFormat>
  <Paragraphs>1237</Paragraphs>
  <Slides>47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Пиксел</vt:lpstr>
      <vt:lpstr>О бюджете  муниципального образования Алапаевское  на 2025 год и плановый период 2026 и 2027 годов Решение Думы МО Алапаевское                                                                                                                            от 13.12.2024 № 410</vt:lpstr>
      <vt:lpstr>Слайд 2</vt:lpstr>
      <vt:lpstr>Каждый житель муниципального образования Алапаевское может при желании внести предложения по проекту бюджета  муниципального образования Алапаевское </vt:lpstr>
      <vt:lpstr>Слайд 4</vt:lpstr>
      <vt:lpstr>Слайд 5</vt:lpstr>
      <vt:lpstr>Слайд 6</vt:lpstr>
      <vt:lpstr>Слайд 7</vt:lpstr>
      <vt:lpstr>                           </vt:lpstr>
      <vt:lpstr>Слайд 9</vt:lpstr>
      <vt:lpstr>  Основные параметры бюджета  муниципального образования Алапаевское  на 2025 год плановый период 2026 и 2027 годов </vt:lpstr>
      <vt:lpstr>Виды финансовой помощи</vt:lpstr>
      <vt:lpstr>Слайд 12</vt:lpstr>
      <vt:lpstr>Слайд 13</vt:lpstr>
      <vt:lpstr> Крупнейшие налогоплательщики муниципального образования Алапаевское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Динамика расходов местного бюджета, тыс. рублей</vt:lpstr>
      <vt:lpstr>Структура программно-целевого бюджета  по расходам</vt:lpstr>
      <vt:lpstr>В целях повышения эффективности и результативности бюджетных расходов бюджет муниципального образования формируется по 17 муниципальным программам.</vt:lpstr>
      <vt:lpstr>Слайд 26</vt:lpstr>
      <vt:lpstr>Расходы по функциональной классификации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Дополнительная информация для граждан</vt:lpstr>
      <vt:lpstr>Слайд 46</vt:lpstr>
      <vt:lpstr>Контактная информация Разработчиком презентации «Бюджет для граждан»  является Финансовое управление Администрации муниципального образования Алапаевское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1347</cp:revision>
  <cp:lastPrinted>2014-12-03T06:51:10Z</cp:lastPrinted>
  <dcterms:created xsi:type="dcterms:W3CDTF">1601-01-01T00:00:00Z</dcterms:created>
  <dcterms:modified xsi:type="dcterms:W3CDTF">2025-08-25T06:00:24Z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